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4"/>
  </p:sldMasterIdLst>
  <p:notesMasterIdLst>
    <p:notesMasterId r:id="rId54"/>
  </p:notesMasterIdLst>
  <p:handoutMasterIdLst>
    <p:handoutMasterId r:id="rId55"/>
  </p:handoutMasterIdLst>
  <p:sldIdLst>
    <p:sldId id="317" r:id="rId5"/>
    <p:sldId id="392" r:id="rId6"/>
    <p:sldId id="370" r:id="rId7"/>
    <p:sldId id="373" r:id="rId8"/>
    <p:sldId id="1403" r:id="rId9"/>
    <p:sldId id="378" r:id="rId10"/>
    <p:sldId id="393" r:id="rId11"/>
    <p:sldId id="394" r:id="rId12"/>
    <p:sldId id="395" r:id="rId13"/>
    <p:sldId id="396" r:id="rId14"/>
    <p:sldId id="1357" r:id="rId15"/>
    <p:sldId id="1404" r:id="rId16"/>
    <p:sldId id="321" r:id="rId17"/>
    <p:sldId id="399" r:id="rId18"/>
    <p:sldId id="1348" r:id="rId19"/>
    <p:sldId id="1388" r:id="rId20"/>
    <p:sldId id="1382" r:id="rId21"/>
    <p:sldId id="324" r:id="rId22"/>
    <p:sldId id="1367" r:id="rId23"/>
    <p:sldId id="1359" r:id="rId24"/>
    <p:sldId id="1345" r:id="rId25"/>
    <p:sldId id="389" r:id="rId26"/>
    <p:sldId id="386" r:id="rId27"/>
    <p:sldId id="400" r:id="rId28"/>
    <p:sldId id="1368" r:id="rId29"/>
    <p:sldId id="381" r:id="rId30"/>
    <p:sldId id="1358" r:id="rId31"/>
    <p:sldId id="1399" r:id="rId32"/>
    <p:sldId id="1400" r:id="rId33"/>
    <p:sldId id="1406" r:id="rId34"/>
    <p:sldId id="1405" r:id="rId35"/>
    <p:sldId id="1369" r:id="rId36"/>
    <p:sldId id="274" r:id="rId37"/>
    <p:sldId id="403" r:id="rId38"/>
    <p:sldId id="320" r:id="rId39"/>
    <p:sldId id="341" r:id="rId40"/>
    <p:sldId id="402" r:id="rId41"/>
    <p:sldId id="401" r:id="rId42"/>
    <p:sldId id="340" r:id="rId43"/>
    <p:sldId id="387" r:id="rId44"/>
    <p:sldId id="322" r:id="rId45"/>
    <p:sldId id="377" r:id="rId46"/>
    <p:sldId id="376" r:id="rId47"/>
    <p:sldId id="342" r:id="rId48"/>
    <p:sldId id="344" r:id="rId49"/>
    <p:sldId id="1370" r:id="rId50"/>
    <p:sldId id="369" r:id="rId51"/>
    <p:sldId id="354" r:id="rId52"/>
    <p:sldId id="1401" r:id="rId53"/>
  </p:sldIdLst>
  <p:sldSz cx="12192000" cy="6858000"/>
  <p:notesSz cx="9144000" cy="6858000"/>
  <p:defaultTextStyle>
    <a:defPPr>
      <a:defRPr lang="en-US"/>
    </a:defPPr>
    <a:lvl1pPr marL="0" algn="l" defTabSz="609423" rtl="0" eaLnBrk="1" latinLnBrk="0" hangingPunct="1">
      <a:defRPr sz="2400" kern="1200">
        <a:solidFill>
          <a:schemeClr val="tx1"/>
        </a:solidFill>
        <a:latin typeface="+mn-lt"/>
        <a:ea typeface="+mn-ea"/>
        <a:cs typeface="+mn-cs"/>
      </a:defRPr>
    </a:lvl1pPr>
    <a:lvl2pPr marL="609423" algn="l" defTabSz="609423" rtl="0" eaLnBrk="1" latinLnBrk="0" hangingPunct="1">
      <a:defRPr sz="2400" kern="1200">
        <a:solidFill>
          <a:schemeClr val="tx1"/>
        </a:solidFill>
        <a:latin typeface="+mn-lt"/>
        <a:ea typeface="+mn-ea"/>
        <a:cs typeface="+mn-cs"/>
      </a:defRPr>
    </a:lvl2pPr>
    <a:lvl3pPr marL="1218848" algn="l" defTabSz="609423" rtl="0" eaLnBrk="1" latinLnBrk="0" hangingPunct="1">
      <a:defRPr sz="2400" kern="1200">
        <a:solidFill>
          <a:schemeClr val="tx1"/>
        </a:solidFill>
        <a:latin typeface="+mn-lt"/>
        <a:ea typeface="+mn-ea"/>
        <a:cs typeface="+mn-cs"/>
      </a:defRPr>
    </a:lvl3pPr>
    <a:lvl4pPr marL="1828273" algn="l" defTabSz="609423" rtl="0" eaLnBrk="1" latinLnBrk="0" hangingPunct="1">
      <a:defRPr sz="2400" kern="1200">
        <a:solidFill>
          <a:schemeClr val="tx1"/>
        </a:solidFill>
        <a:latin typeface="+mn-lt"/>
        <a:ea typeface="+mn-ea"/>
        <a:cs typeface="+mn-cs"/>
      </a:defRPr>
    </a:lvl4pPr>
    <a:lvl5pPr marL="2437698" algn="l" defTabSz="609423" rtl="0" eaLnBrk="1" latinLnBrk="0" hangingPunct="1">
      <a:defRPr sz="2400" kern="1200">
        <a:solidFill>
          <a:schemeClr val="tx1"/>
        </a:solidFill>
        <a:latin typeface="+mn-lt"/>
        <a:ea typeface="+mn-ea"/>
        <a:cs typeface="+mn-cs"/>
      </a:defRPr>
    </a:lvl5pPr>
    <a:lvl6pPr marL="3047120" algn="l" defTabSz="609423" rtl="0" eaLnBrk="1" latinLnBrk="0" hangingPunct="1">
      <a:defRPr sz="2400" kern="1200">
        <a:solidFill>
          <a:schemeClr val="tx1"/>
        </a:solidFill>
        <a:latin typeface="+mn-lt"/>
        <a:ea typeface="+mn-ea"/>
        <a:cs typeface="+mn-cs"/>
      </a:defRPr>
    </a:lvl6pPr>
    <a:lvl7pPr marL="3656543" algn="l" defTabSz="609423" rtl="0" eaLnBrk="1" latinLnBrk="0" hangingPunct="1">
      <a:defRPr sz="2400" kern="1200">
        <a:solidFill>
          <a:schemeClr val="tx1"/>
        </a:solidFill>
        <a:latin typeface="+mn-lt"/>
        <a:ea typeface="+mn-ea"/>
        <a:cs typeface="+mn-cs"/>
      </a:defRPr>
    </a:lvl7pPr>
    <a:lvl8pPr marL="4265967" algn="l" defTabSz="609423" rtl="0" eaLnBrk="1" latinLnBrk="0" hangingPunct="1">
      <a:defRPr sz="2400" kern="1200">
        <a:solidFill>
          <a:schemeClr val="tx1"/>
        </a:solidFill>
        <a:latin typeface="+mn-lt"/>
        <a:ea typeface="+mn-ea"/>
        <a:cs typeface="+mn-cs"/>
      </a:defRPr>
    </a:lvl8pPr>
    <a:lvl9pPr marL="4875391" algn="l" defTabSz="60942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48" userDrawn="1">
          <p15:clr>
            <a:srgbClr val="A4A3A4"/>
          </p15:clr>
        </p15:guide>
        <p15:guide id="3" orient="horz" pos="572" userDrawn="1">
          <p15:clr>
            <a:srgbClr val="A4A3A4"/>
          </p15:clr>
        </p15:guide>
        <p15:guide id="4" pos="7083" userDrawn="1">
          <p15:clr>
            <a:srgbClr val="A4A3A4"/>
          </p15:clr>
        </p15:guide>
        <p15:guide id="5" pos="3840" userDrawn="1">
          <p15:clr>
            <a:srgbClr val="A4A3A4"/>
          </p15:clr>
        </p15:guide>
        <p15:guide id="6" pos="574" userDrawn="1">
          <p15:clr>
            <a:srgbClr val="A4A3A4"/>
          </p15:clr>
        </p15:guide>
        <p15:guide id="7" orient="horz" pos="102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82F277-A324-68C4-64E9-CF0F2CC27418}" name="Julie De Kock" initials="JDK" userId="S::julie.de-kock@globalservs.com::95f68e87-75bf-4136-aaf6-c47dad6dabb6" providerId="AD"/>
  <p188:author id="{357FFDAC-66E9-BF3D-85B6-D4873E229F08}" name="Lesley Dewilde" initials="LD" userId="S::lesley.dewilde@globalservs.com::d45537fb-c4e3-4ed8-9a88-4b0e87427396" providerId="AD"/>
  <p188:author id="{0746E7FC-F78B-DC7C-DDA4-265A9EE333A9}" name="Stefaan De Vos" initials="SDV" userId="S::stefaan.de-vos@globalservs.com::2b811980-96c0-4763-a569-0252c9e18a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ophie Gravensteyn" initials="SG" lastIdx="77" clrIdx="0">
    <p:extLst>
      <p:ext uri="{19B8F6BF-5375-455C-9EA6-DF929625EA0E}">
        <p15:presenceInfo xmlns:p15="http://schemas.microsoft.com/office/powerpoint/2012/main" userId="S::sophie.gravensteyn@boondoggle.eu::7a96416e-d502-4b94-b455-23154bc72c5e" providerId="AD"/>
      </p:ext>
    </p:extLst>
  </p:cmAuthor>
  <p:cmAuthor id="2" name="Lesley Dewilde" initials="LD" lastIdx="10" clrIdx="1">
    <p:extLst>
      <p:ext uri="{19B8F6BF-5375-455C-9EA6-DF929625EA0E}">
        <p15:presenceInfo xmlns:p15="http://schemas.microsoft.com/office/powerpoint/2012/main" userId="S::lesley.dewilde@boondoggle.eu::a057524f-6062-4aa1-9db3-725585b08df4" providerId="AD"/>
      </p:ext>
    </p:extLst>
  </p:cmAuthor>
  <p:cmAuthor id="3" name="Anne-Lore Vestraets" initials="AV" lastIdx="30" clrIdx="2">
    <p:extLst>
      <p:ext uri="{19B8F6BF-5375-455C-9EA6-DF929625EA0E}">
        <p15:presenceInfo xmlns:p15="http://schemas.microsoft.com/office/powerpoint/2012/main" userId="S::anne-lore.vestraets@boondoggle.eu::e9d9ecef-1d5c-4e9b-b38f-a68988051ede" providerId="AD"/>
      </p:ext>
    </p:extLst>
  </p:cmAuthor>
  <p:cmAuthor id="4" name="Microsoft Office User" initials="MOU" lastIdx="7"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85"/>
    <a:srgbClr val="0B2265"/>
    <a:srgbClr val="93C03E"/>
    <a:srgbClr val="C51922"/>
    <a:srgbClr val="D1184D"/>
    <a:srgbClr val="E23E2B"/>
    <a:srgbClr val="7B314A"/>
    <a:srgbClr val="00CB75"/>
    <a:srgbClr val="F6DC36"/>
    <a:srgbClr val="E7F6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120316-3182-B5FE-0D7E-2595E6649DFC}" v="2" dt="2022-12-19T14:10:43.065"/>
    <p1510:client id="{B7B77180-C4D1-BD14-0D83-6CF6689EF279}" v="2" dt="2022-12-19T10:06:22.784"/>
    <p1510:client id="{C2DFB85E-34D7-D304-5292-8BA3E2D8372B}" v="13" dt="2022-12-19T14:14:14.341"/>
    <p1510:client id="{CD351925-73D4-5D4A-B5A3-BD5963627321}" v="92" dt="2023-01-18T05:10:37.9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18"/>
    <p:restoredTop sz="94659"/>
  </p:normalViewPr>
  <p:slideViewPr>
    <p:cSldViewPr snapToGrid="0">
      <p:cViewPr>
        <p:scale>
          <a:sx n="103" d="100"/>
          <a:sy n="103" d="100"/>
        </p:scale>
        <p:origin x="512" y="224"/>
      </p:cViewPr>
      <p:guideLst>
        <p:guide orient="horz" pos="3748"/>
        <p:guide orient="horz" pos="572"/>
        <p:guide pos="7083"/>
        <p:guide pos="3840"/>
        <p:guide pos="574"/>
        <p:guide orient="horz" pos="102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Isabelle de Potter" userId="S::marie-isabelle.de.potter@bancontactpayconiq.com::12022759-6461-4c12-bbbf-7cac541fc858" providerId="AD" clId="Web-{C2DFB85E-34D7-D304-5292-8BA3E2D8372B}"/>
    <pc:docChg chg="modSld">
      <pc:chgData name="Marie-Isabelle de Potter" userId="S::marie-isabelle.de.potter@bancontactpayconiq.com::12022759-6461-4c12-bbbf-7cac541fc858" providerId="AD" clId="Web-{C2DFB85E-34D7-D304-5292-8BA3E2D8372B}" dt="2022-12-19T14:14:14.341" v="10" actId="1076"/>
      <pc:docMkLst>
        <pc:docMk/>
      </pc:docMkLst>
      <pc:sldChg chg="addSp modSp">
        <pc:chgData name="Marie-Isabelle de Potter" userId="S::marie-isabelle.de.potter@bancontactpayconiq.com::12022759-6461-4c12-bbbf-7cac541fc858" providerId="AD" clId="Web-{C2DFB85E-34D7-D304-5292-8BA3E2D8372B}" dt="2022-12-19T14:12:45.776" v="5" actId="1076"/>
        <pc:sldMkLst>
          <pc:docMk/>
          <pc:sldMk cId="2833759535" sldId="1359"/>
        </pc:sldMkLst>
        <pc:picChg chg="add mod">
          <ac:chgData name="Marie-Isabelle de Potter" userId="S::marie-isabelle.de.potter@bancontactpayconiq.com::12022759-6461-4c12-bbbf-7cac541fc858" providerId="AD" clId="Web-{C2DFB85E-34D7-D304-5292-8BA3E2D8372B}" dt="2022-12-19T14:12:45.776" v="5" actId="1076"/>
          <ac:picMkLst>
            <pc:docMk/>
            <pc:sldMk cId="2833759535" sldId="1359"/>
            <ac:picMk id="2" creationId="{23AFE157-F7D9-C89A-7E14-DED434D943DB}"/>
          </ac:picMkLst>
        </pc:picChg>
      </pc:sldChg>
      <pc:sldChg chg="addSp modSp">
        <pc:chgData name="Marie-Isabelle de Potter" userId="S::marie-isabelle.de.potter@bancontactpayconiq.com::12022759-6461-4c12-bbbf-7cac541fc858" providerId="AD" clId="Web-{C2DFB85E-34D7-D304-5292-8BA3E2D8372B}" dt="2022-12-19T14:14:14.341" v="10" actId="1076"/>
        <pc:sldMkLst>
          <pc:docMk/>
          <pc:sldMk cId="3043557318" sldId="1367"/>
        </pc:sldMkLst>
        <pc:picChg chg="add mod">
          <ac:chgData name="Marie-Isabelle de Potter" userId="S::marie-isabelle.de.potter@bancontactpayconiq.com::12022759-6461-4c12-bbbf-7cac541fc858" providerId="AD" clId="Web-{C2DFB85E-34D7-D304-5292-8BA3E2D8372B}" dt="2022-12-19T14:14:14.341" v="10" actId="1076"/>
          <ac:picMkLst>
            <pc:docMk/>
            <pc:sldMk cId="3043557318" sldId="1367"/>
            <ac:picMk id="2" creationId="{6F057962-189D-C4D1-E999-F07EE05A9146}"/>
          </ac:picMkLst>
        </pc:picChg>
      </pc:sldChg>
    </pc:docChg>
  </pc:docChgLst>
  <pc:docChgLst>
    <pc:chgData name="Marie-Isabelle de Potter" userId="S::marie-isabelle.de.potter@bancontactpayconiq.com::12022759-6461-4c12-bbbf-7cac541fc858" providerId="AD" clId="Web-{B7B77180-C4D1-BD14-0D83-6CF6689EF279}"/>
    <pc:docChg chg="modSld">
      <pc:chgData name="Marie-Isabelle de Potter" userId="S::marie-isabelle.de.potter@bancontactpayconiq.com::12022759-6461-4c12-bbbf-7cac541fc858" providerId="AD" clId="Web-{B7B77180-C4D1-BD14-0D83-6CF6689EF279}" dt="2022-12-19T10:06:22.784" v="1" actId="14100"/>
      <pc:docMkLst>
        <pc:docMk/>
      </pc:docMkLst>
      <pc:sldChg chg="modSp">
        <pc:chgData name="Marie-Isabelle de Potter" userId="S::marie-isabelle.de.potter@bancontactpayconiq.com::12022759-6461-4c12-bbbf-7cac541fc858" providerId="AD" clId="Web-{B7B77180-C4D1-BD14-0D83-6CF6689EF279}" dt="2022-12-19T10:06:22.784" v="1" actId="14100"/>
        <pc:sldMkLst>
          <pc:docMk/>
          <pc:sldMk cId="643208630" sldId="1388"/>
        </pc:sldMkLst>
        <pc:picChg chg="mod">
          <ac:chgData name="Marie-Isabelle de Potter" userId="S::marie-isabelle.de.potter@bancontactpayconiq.com::12022759-6461-4c12-bbbf-7cac541fc858" providerId="AD" clId="Web-{B7B77180-C4D1-BD14-0D83-6CF6689EF279}" dt="2022-12-19T10:06:22.784" v="1" actId="14100"/>
          <ac:picMkLst>
            <pc:docMk/>
            <pc:sldMk cId="643208630" sldId="1388"/>
            <ac:picMk id="6" creationId="{8A9DD07C-4C41-AD0C-52A4-9F2E579D3BBE}"/>
          </ac:picMkLst>
        </pc:picChg>
      </pc:sldChg>
    </pc:docChg>
  </pc:docChgLst>
  <pc:docChgLst>
    <pc:chgData name="Marie-Isabelle de Potter" userId="S::marie-isabelle.de.potter@bancontactpayconiq.com::12022759-6461-4c12-bbbf-7cac541fc858" providerId="AD" clId="Web-{CD351925-73D4-5D4A-B5A3-BD5963627321}"/>
    <pc:docChg chg="addSld delSld modSld">
      <pc:chgData name="Marie-Isabelle de Potter" userId="S::marie-isabelle.de.potter@bancontactpayconiq.com::12022759-6461-4c12-bbbf-7cac541fc858" providerId="AD" clId="Web-{CD351925-73D4-5D4A-B5A3-BD5963627321}" dt="2023-01-18T05:10:37.972" v="90"/>
      <pc:docMkLst>
        <pc:docMk/>
      </pc:docMkLst>
      <pc:sldChg chg="modSp">
        <pc:chgData name="Marie-Isabelle de Potter" userId="S::marie-isabelle.de.potter@bancontactpayconiq.com::12022759-6461-4c12-bbbf-7cac541fc858" providerId="AD" clId="Web-{CD351925-73D4-5D4A-B5A3-BD5963627321}" dt="2023-01-18T04:59:46.164" v="27" actId="20577"/>
        <pc:sldMkLst>
          <pc:docMk/>
          <pc:sldMk cId="944376797" sldId="392"/>
        </pc:sldMkLst>
        <pc:spChg chg="mod">
          <ac:chgData name="Marie-Isabelle de Potter" userId="S::marie-isabelle.de.potter@bancontactpayconiq.com::12022759-6461-4c12-bbbf-7cac541fc858" providerId="AD" clId="Web-{CD351925-73D4-5D4A-B5A3-BD5963627321}" dt="2023-01-18T04:59:46.164" v="27" actId="20577"/>
          <ac:spMkLst>
            <pc:docMk/>
            <pc:sldMk cId="944376797" sldId="392"/>
            <ac:spMk id="3" creationId="{76506618-C3B5-429D-B6B6-CE41582901F0}"/>
          </ac:spMkLst>
        </pc:spChg>
      </pc:sldChg>
      <pc:sldChg chg="del">
        <pc:chgData name="Marie-Isabelle de Potter" userId="S::marie-isabelle.de.potter@bancontactpayconiq.com::12022759-6461-4c12-bbbf-7cac541fc858" providerId="AD" clId="Web-{CD351925-73D4-5D4A-B5A3-BD5963627321}" dt="2023-01-18T05:10:37.441" v="89"/>
        <pc:sldMkLst>
          <pc:docMk/>
          <pc:sldMk cId="1777185394" sldId="1352"/>
        </pc:sldMkLst>
      </pc:sldChg>
      <pc:sldChg chg="del">
        <pc:chgData name="Marie-Isabelle de Potter" userId="S::marie-isabelle.de.potter@bancontactpayconiq.com::12022759-6461-4c12-bbbf-7cac541fc858" providerId="AD" clId="Web-{CD351925-73D4-5D4A-B5A3-BD5963627321}" dt="2023-01-18T05:10:37.972" v="90"/>
        <pc:sldMkLst>
          <pc:docMk/>
          <pc:sldMk cId="3779114780" sldId="1360"/>
        </pc:sldMkLst>
      </pc:sldChg>
      <pc:sldChg chg="modSp">
        <pc:chgData name="Marie-Isabelle de Potter" userId="S::marie-isabelle.de.potter@bancontactpayconiq.com::12022759-6461-4c12-bbbf-7cac541fc858" providerId="AD" clId="Web-{CD351925-73D4-5D4A-B5A3-BD5963627321}" dt="2023-01-18T05:06:32.419" v="86" actId="20577"/>
        <pc:sldMkLst>
          <pc:docMk/>
          <pc:sldMk cId="3430108570" sldId="1404"/>
        </pc:sldMkLst>
        <pc:spChg chg="mod">
          <ac:chgData name="Marie-Isabelle de Potter" userId="S::marie-isabelle.de.potter@bancontactpayconiq.com::12022759-6461-4c12-bbbf-7cac541fc858" providerId="AD" clId="Web-{CD351925-73D4-5D4A-B5A3-BD5963627321}" dt="2023-01-18T05:06:32.419" v="86" actId="20577"/>
          <ac:spMkLst>
            <pc:docMk/>
            <pc:sldMk cId="3430108570" sldId="1404"/>
            <ac:spMk id="9" creationId="{25B178A8-6F77-4ED3-AAB7-A32A03058C90}"/>
          </ac:spMkLst>
        </pc:spChg>
      </pc:sldChg>
      <pc:sldChg chg="add replId">
        <pc:chgData name="Marie-Isabelle de Potter" userId="S::marie-isabelle.de.potter@bancontactpayconiq.com::12022759-6461-4c12-bbbf-7cac541fc858" providerId="AD" clId="Web-{CD351925-73D4-5D4A-B5A3-BD5963627321}" dt="2023-01-18T05:10:34.035" v="87"/>
        <pc:sldMkLst>
          <pc:docMk/>
          <pc:sldMk cId="3370806517" sldId="1405"/>
        </pc:sldMkLst>
      </pc:sldChg>
      <pc:sldChg chg="add replId">
        <pc:chgData name="Marie-Isabelle de Potter" userId="S::marie-isabelle.de.potter@bancontactpayconiq.com::12022759-6461-4c12-bbbf-7cac541fc858" providerId="AD" clId="Web-{CD351925-73D4-5D4A-B5A3-BD5963627321}" dt="2023-01-18T05:10:34.097" v="88"/>
        <pc:sldMkLst>
          <pc:docMk/>
          <pc:sldMk cId="736831985" sldId="1406"/>
        </pc:sldMkLst>
      </pc:sldChg>
    </pc:docChg>
  </pc:docChgLst>
  <pc:docChgLst>
    <pc:chgData name="Marie-Isabelle de Potter" userId="S::marie-isabelle.de.potter@bancontactpayconiq.com::12022759-6461-4c12-bbbf-7cac541fc858" providerId="AD" clId="Web-{6B120316-3182-B5FE-0D7E-2595E6649DFC}"/>
    <pc:docChg chg="modSld">
      <pc:chgData name="Marie-Isabelle de Potter" userId="S::marie-isabelle.de.potter@bancontactpayconiq.com::12022759-6461-4c12-bbbf-7cac541fc858" providerId="AD" clId="Web-{6B120316-3182-B5FE-0D7E-2595E6649DFC}" dt="2022-12-19T14:10:43.065" v="1"/>
      <pc:docMkLst>
        <pc:docMk/>
      </pc:docMkLst>
      <pc:sldChg chg="delSp">
        <pc:chgData name="Marie-Isabelle de Potter" userId="S::marie-isabelle.de.potter@bancontactpayconiq.com::12022759-6461-4c12-bbbf-7cac541fc858" providerId="AD" clId="Web-{6B120316-3182-B5FE-0D7E-2595E6649DFC}" dt="2022-12-19T14:10:43.065" v="1"/>
        <pc:sldMkLst>
          <pc:docMk/>
          <pc:sldMk cId="2833759535" sldId="1359"/>
        </pc:sldMkLst>
        <pc:picChg chg="del">
          <ac:chgData name="Marie-Isabelle de Potter" userId="S::marie-isabelle.de.potter@bancontactpayconiq.com::12022759-6461-4c12-bbbf-7cac541fc858" providerId="AD" clId="Web-{6B120316-3182-B5FE-0D7E-2595E6649DFC}" dt="2022-12-19T14:10:43.065" v="1"/>
          <ac:picMkLst>
            <pc:docMk/>
            <pc:sldMk cId="2833759535" sldId="1359"/>
            <ac:picMk id="6" creationId="{0190E41C-B130-8007-DF0A-C0CE870FACA7}"/>
          </ac:picMkLst>
        </pc:picChg>
      </pc:sldChg>
      <pc:sldChg chg="delSp">
        <pc:chgData name="Marie-Isabelle de Potter" userId="S::marie-isabelle.de.potter@bancontactpayconiq.com::12022759-6461-4c12-bbbf-7cac541fc858" providerId="AD" clId="Web-{6B120316-3182-B5FE-0D7E-2595E6649DFC}" dt="2022-12-19T14:10:38.143" v="0"/>
        <pc:sldMkLst>
          <pc:docMk/>
          <pc:sldMk cId="3043557318" sldId="1367"/>
        </pc:sldMkLst>
        <pc:picChg chg="del">
          <ac:chgData name="Marie-Isabelle de Potter" userId="S::marie-isabelle.de.potter@bancontactpayconiq.com::12022759-6461-4c12-bbbf-7cac541fc858" providerId="AD" clId="Web-{6B120316-3182-B5FE-0D7E-2595E6649DFC}" dt="2022-12-19T14:10:38.143" v="0"/>
          <ac:picMkLst>
            <pc:docMk/>
            <pc:sldMk cId="3043557318" sldId="1367"/>
            <ac:picMk id="4" creationId="{D89621FF-2281-0B45-05D6-3B7F3D5862C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b="1">
              <a:latin typeface="Boondoggle-Montserrat" charset="0"/>
              <a:ea typeface="Boondoggle-Montserrat" charset="0"/>
              <a:cs typeface="Boondoggle-Montserrat" charset="0"/>
            </a:endParaRPr>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79EE35B-C62D-2444-BC59-4D78295D388B}" type="datetimeFigureOut">
              <a:rPr lang="en-US" b="1" smtClean="0">
                <a:latin typeface="Boondoggle-Montserrat" charset="0"/>
                <a:ea typeface="Boondoggle-Montserrat" charset="0"/>
                <a:cs typeface="Boondoggle-Montserrat" charset="0"/>
              </a:rPr>
              <a:t>1/18/23</a:t>
            </a:fld>
            <a:endParaRPr lang="en-US" b="1">
              <a:latin typeface="Boondoggle-Montserrat" charset="0"/>
              <a:ea typeface="Boondoggle-Montserrat" charset="0"/>
              <a:cs typeface="Boondoggle-Montserrat" charset="0"/>
            </a:endParaRPr>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b="1">
              <a:latin typeface="Boondoggle-Montserrat" charset="0"/>
              <a:ea typeface="Boondoggle-Montserrat" charset="0"/>
              <a:cs typeface="Boondoggle-Montserrat" charset="0"/>
            </a:endParaRPr>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7451F5A-2D8F-D64C-9037-D7E5ACAF3E7C}" type="slidenum">
              <a:rPr lang="en-US" b="1" smtClean="0">
                <a:latin typeface="Boondoggle-Montserrat" charset="0"/>
                <a:ea typeface="Boondoggle-Montserrat" charset="0"/>
                <a:cs typeface="Boondoggle-Montserrat" charset="0"/>
              </a:rPr>
              <a:t>‹#›</a:t>
            </a:fld>
            <a:endParaRPr lang="en-US" b="1">
              <a:latin typeface="Boondoggle-Montserrat" charset="0"/>
              <a:ea typeface="Boondoggle-Montserrat" charset="0"/>
              <a:cs typeface="Boondoggle-Montserrat" charset="0"/>
            </a:endParaRPr>
          </a:p>
        </p:txBody>
      </p:sp>
    </p:spTree>
    <p:extLst>
      <p:ext uri="{BB962C8B-B14F-4D97-AF65-F5344CB8AC3E}">
        <p14:creationId xmlns:p14="http://schemas.microsoft.com/office/powerpoint/2010/main" val="1373724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b="0" i="0">
                <a:latin typeface="Assistant Regular"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b="0" i="0">
                <a:latin typeface="Assistant Regular" charset="0"/>
              </a:defRPr>
            </a:lvl1pPr>
          </a:lstStyle>
          <a:p>
            <a:fld id="{FAFDFB9D-7F6A-8F4B-9FC2-B31BFAC31015}" type="datetimeFigureOut">
              <a:rPr lang="en-US" smtClean="0"/>
              <a:pPr/>
              <a:t>1/18/23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b="0" i="0">
                <a:latin typeface="Assistant Regular" charset="0"/>
              </a:defRPr>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b="0" i="0">
                <a:latin typeface="Assistant Regular" charset="0"/>
              </a:defRPr>
            </a:lvl1pPr>
          </a:lstStyle>
          <a:p>
            <a:fld id="{556D581B-B1DE-BF42-A540-2E9A2C3FB797}" type="slidenum">
              <a:rPr lang="en-US" smtClean="0"/>
              <a:pPr/>
              <a:t>‹#›</a:t>
            </a:fld>
            <a:endParaRPr lang="en-US"/>
          </a:p>
        </p:txBody>
      </p:sp>
    </p:spTree>
    <p:extLst>
      <p:ext uri="{BB962C8B-B14F-4D97-AF65-F5344CB8AC3E}">
        <p14:creationId xmlns:p14="http://schemas.microsoft.com/office/powerpoint/2010/main" val="937257304"/>
      </p:ext>
    </p:extLst>
  </p:cSld>
  <p:clrMap bg1="lt1" tx1="dk1" bg2="lt2" tx2="dk2" accent1="accent1" accent2="accent2" accent3="accent3" accent4="accent4" accent5="accent5" accent6="accent6" hlink="hlink" folHlink="folHlink"/>
  <p:hf hdr="0" ftr="0" dt="0"/>
  <p:notesStyle>
    <a:lvl1pPr marL="0" algn="l" defTabSz="1219110" rtl="0" eaLnBrk="1" latinLnBrk="0" hangingPunct="1">
      <a:defRPr sz="1600" b="0" i="0" kern="1200">
        <a:solidFill>
          <a:schemeClr val="tx1"/>
        </a:solidFill>
        <a:latin typeface="Assistant Regular" charset="0"/>
        <a:ea typeface="+mn-ea"/>
        <a:cs typeface="+mn-cs"/>
      </a:defRPr>
    </a:lvl1pPr>
    <a:lvl2pPr marL="609555" algn="l" defTabSz="1219110" rtl="0" eaLnBrk="1" latinLnBrk="0" hangingPunct="1">
      <a:defRPr sz="1600" b="0" i="0" kern="1200">
        <a:solidFill>
          <a:schemeClr val="tx1"/>
        </a:solidFill>
        <a:latin typeface="Assistant Regular" charset="0"/>
        <a:ea typeface="+mn-ea"/>
        <a:cs typeface="+mn-cs"/>
      </a:defRPr>
    </a:lvl2pPr>
    <a:lvl3pPr marL="1219110" algn="l" defTabSz="1219110" rtl="0" eaLnBrk="1" latinLnBrk="0" hangingPunct="1">
      <a:defRPr sz="1600" b="0" i="0" kern="1200">
        <a:solidFill>
          <a:schemeClr val="tx1"/>
        </a:solidFill>
        <a:latin typeface="Assistant Regular" charset="0"/>
        <a:ea typeface="+mn-ea"/>
        <a:cs typeface="+mn-cs"/>
      </a:defRPr>
    </a:lvl3pPr>
    <a:lvl4pPr marL="1828664" algn="l" defTabSz="1219110" rtl="0" eaLnBrk="1" latinLnBrk="0" hangingPunct="1">
      <a:defRPr sz="1600" b="0" i="0" kern="1200">
        <a:solidFill>
          <a:schemeClr val="tx1"/>
        </a:solidFill>
        <a:latin typeface="Assistant Regular" charset="0"/>
        <a:ea typeface="+mn-ea"/>
        <a:cs typeface="+mn-cs"/>
      </a:defRPr>
    </a:lvl4pPr>
    <a:lvl5pPr marL="2438218" algn="l" defTabSz="1219110" rtl="0" eaLnBrk="1" latinLnBrk="0" hangingPunct="1">
      <a:defRPr sz="1600" b="0" i="0" kern="1200">
        <a:solidFill>
          <a:schemeClr val="tx1"/>
        </a:solidFill>
        <a:latin typeface="Assistant Regular" charset="0"/>
        <a:ea typeface="+mn-ea"/>
        <a:cs typeface="+mn-cs"/>
      </a:defRPr>
    </a:lvl5pPr>
    <a:lvl6pPr marL="3047772" algn="l" defTabSz="1219110" rtl="0" eaLnBrk="1" latinLnBrk="0" hangingPunct="1">
      <a:defRPr sz="1600" kern="1200">
        <a:solidFill>
          <a:schemeClr val="tx1"/>
        </a:solidFill>
        <a:latin typeface="+mn-lt"/>
        <a:ea typeface="+mn-ea"/>
        <a:cs typeface="+mn-cs"/>
      </a:defRPr>
    </a:lvl6pPr>
    <a:lvl7pPr marL="3657327" algn="l" defTabSz="1219110" rtl="0" eaLnBrk="1" latinLnBrk="0" hangingPunct="1">
      <a:defRPr sz="1600" kern="1200">
        <a:solidFill>
          <a:schemeClr val="tx1"/>
        </a:solidFill>
        <a:latin typeface="+mn-lt"/>
        <a:ea typeface="+mn-ea"/>
        <a:cs typeface="+mn-cs"/>
      </a:defRPr>
    </a:lvl7pPr>
    <a:lvl8pPr marL="4266880" algn="l" defTabSz="1219110" rtl="0" eaLnBrk="1" latinLnBrk="0" hangingPunct="1">
      <a:defRPr sz="1600" kern="1200">
        <a:solidFill>
          <a:schemeClr val="tx1"/>
        </a:solidFill>
        <a:latin typeface="+mn-lt"/>
        <a:ea typeface="+mn-ea"/>
        <a:cs typeface="+mn-cs"/>
      </a:defRPr>
    </a:lvl8pPr>
    <a:lvl9pPr marL="4876435" algn="l" defTabSz="121911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556D581B-B1DE-BF42-A540-2E9A2C3FB797}" type="slidenum">
              <a:rPr lang="en-US" smtClean="0"/>
              <a:pPr/>
              <a:t>3</a:t>
            </a:fld>
            <a:endParaRPr lang="en-US"/>
          </a:p>
        </p:txBody>
      </p:sp>
    </p:spTree>
    <p:extLst>
      <p:ext uri="{BB962C8B-B14F-4D97-AF65-F5344CB8AC3E}">
        <p14:creationId xmlns:p14="http://schemas.microsoft.com/office/powerpoint/2010/main" val="3238069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556D581B-B1DE-BF42-A540-2E9A2C3FB797}" type="slidenum">
              <a:rPr lang="en-US" smtClean="0"/>
              <a:pPr/>
              <a:t>23</a:t>
            </a:fld>
            <a:endParaRPr lang="en-US"/>
          </a:p>
        </p:txBody>
      </p:sp>
    </p:spTree>
    <p:extLst>
      <p:ext uri="{BB962C8B-B14F-4D97-AF65-F5344CB8AC3E}">
        <p14:creationId xmlns:p14="http://schemas.microsoft.com/office/powerpoint/2010/main" val="86637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Nieuw: mobiel doneren voor de Payconiq by Bancontact-app</a:t>
            </a:r>
          </a:p>
          <a:p>
            <a:endParaRPr lang="en-BE"/>
          </a:p>
          <a:p>
            <a:r>
              <a:rPr lang="en-BE"/>
              <a:t>Geef je ons graag een duwtje in de rug? Het is vanaf nu namelijk mogelijk om makkelijk mobiel te doneren via de Payconiq by Bancontact-app. </a:t>
            </a:r>
          </a:p>
          <a:p>
            <a:endParaRPr lang="en-BE"/>
          </a:p>
          <a:p>
            <a:r>
              <a:rPr lang="en-BE"/>
              <a:t>Hoe werkt het? … (huidige tekst behouden)</a:t>
            </a:r>
          </a:p>
          <a:p>
            <a:endParaRPr lang="en-BE"/>
          </a:p>
          <a:p>
            <a:r>
              <a:rPr lang="en-BE"/>
              <a:t>Doneren via de Payconiq by Bancontact-app is bovendien erg simpel: je scant de unieke QR-code, geeft een bedrag in of bevestigt het vooraf bepaalde bedrag en bevestigt je gift met je pincode. Voor giften vanaf € 40 kan je bovendien een fiscaal attest aanvragen. </a:t>
            </a:r>
          </a:p>
          <a:p>
            <a:endParaRPr lang="en-BE"/>
          </a:p>
          <a:p>
            <a:r>
              <a:rPr lang="en-BE"/>
              <a:t>… (huidige tekst behouden)</a:t>
            </a:r>
          </a:p>
        </p:txBody>
      </p:sp>
      <p:sp>
        <p:nvSpPr>
          <p:cNvPr id="4" name="Slide Number Placeholder 3"/>
          <p:cNvSpPr>
            <a:spLocks noGrp="1"/>
          </p:cNvSpPr>
          <p:nvPr>
            <p:ph type="sldNum" sz="quarter" idx="5"/>
          </p:nvPr>
        </p:nvSpPr>
        <p:spPr/>
        <p:txBody>
          <a:bodyPr/>
          <a:lstStyle/>
          <a:p>
            <a:fld id="{556D581B-B1DE-BF42-A540-2E9A2C3FB797}" type="slidenum">
              <a:rPr lang="en-US" smtClean="0"/>
              <a:pPr/>
              <a:t>26</a:t>
            </a:fld>
            <a:endParaRPr lang="en-US"/>
          </a:p>
        </p:txBody>
      </p:sp>
    </p:spTree>
    <p:extLst>
      <p:ext uri="{BB962C8B-B14F-4D97-AF65-F5344CB8AC3E}">
        <p14:creationId xmlns:p14="http://schemas.microsoft.com/office/powerpoint/2010/main" val="1135703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556D581B-B1DE-BF42-A540-2E9A2C3FB797}" type="slidenum">
              <a:rPr lang="en-US" smtClean="0"/>
              <a:pPr/>
              <a:t>27</a:t>
            </a:fld>
            <a:endParaRPr lang="en-US"/>
          </a:p>
        </p:txBody>
      </p:sp>
    </p:spTree>
    <p:extLst>
      <p:ext uri="{BB962C8B-B14F-4D97-AF65-F5344CB8AC3E}">
        <p14:creationId xmlns:p14="http://schemas.microsoft.com/office/powerpoint/2010/main" val="3908624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556D581B-B1DE-BF42-A540-2E9A2C3FB797}" type="slidenum">
              <a:rPr lang="en-US" smtClean="0"/>
              <a:pPr/>
              <a:t>30</a:t>
            </a:fld>
            <a:endParaRPr lang="en-US"/>
          </a:p>
        </p:txBody>
      </p:sp>
    </p:spTree>
    <p:extLst>
      <p:ext uri="{BB962C8B-B14F-4D97-AF65-F5344CB8AC3E}">
        <p14:creationId xmlns:p14="http://schemas.microsoft.com/office/powerpoint/2010/main" val="4170654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556D581B-B1DE-BF42-A540-2E9A2C3FB797}" type="slidenum">
              <a:rPr lang="en-US" smtClean="0"/>
              <a:pPr/>
              <a:t>35</a:t>
            </a:fld>
            <a:endParaRPr lang="en-US"/>
          </a:p>
        </p:txBody>
      </p:sp>
    </p:spTree>
    <p:extLst>
      <p:ext uri="{BB962C8B-B14F-4D97-AF65-F5344CB8AC3E}">
        <p14:creationId xmlns:p14="http://schemas.microsoft.com/office/powerpoint/2010/main" val="443653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556D581B-B1DE-BF42-A540-2E9A2C3FB797}" type="slidenum">
              <a:rPr lang="en-US" smtClean="0"/>
              <a:pPr/>
              <a:t>39</a:t>
            </a:fld>
            <a:endParaRPr lang="en-US"/>
          </a:p>
        </p:txBody>
      </p:sp>
    </p:spTree>
    <p:extLst>
      <p:ext uri="{BB962C8B-B14F-4D97-AF65-F5344CB8AC3E}">
        <p14:creationId xmlns:p14="http://schemas.microsoft.com/office/powerpoint/2010/main" val="2494435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556D581B-B1DE-BF42-A540-2E9A2C3FB797}" type="slidenum">
              <a:rPr lang="en-US" smtClean="0"/>
              <a:pPr/>
              <a:t>40</a:t>
            </a:fld>
            <a:endParaRPr lang="en-US"/>
          </a:p>
        </p:txBody>
      </p:sp>
    </p:spTree>
    <p:extLst>
      <p:ext uri="{BB962C8B-B14F-4D97-AF65-F5344CB8AC3E}">
        <p14:creationId xmlns:p14="http://schemas.microsoft.com/office/powerpoint/2010/main" val="4143416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556D581B-B1DE-BF42-A540-2E9A2C3FB797}" type="slidenum">
              <a:rPr lang="en-US" smtClean="0"/>
              <a:pPr/>
              <a:t>42</a:t>
            </a:fld>
            <a:endParaRPr lang="en-US"/>
          </a:p>
        </p:txBody>
      </p:sp>
    </p:spTree>
    <p:extLst>
      <p:ext uri="{BB962C8B-B14F-4D97-AF65-F5344CB8AC3E}">
        <p14:creationId xmlns:p14="http://schemas.microsoft.com/office/powerpoint/2010/main" val="2443767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556D581B-B1DE-BF42-A540-2E9A2C3FB797}" type="slidenum">
              <a:rPr lang="en-US" smtClean="0"/>
              <a:pPr/>
              <a:t>44</a:t>
            </a:fld>
            <a:endParaRPr lang="en-US"/>
          </a:p>
        </p:txBody>
      </p:sp>
    </p:spTree>
    <p:extLst>
      <p:ext uri="{BB962C8B-B14F-4D97-AF65-F5344CB8AC3E}">
        <p14:creationId xmlns:p14="http://schemas.microsoft.com/office/powerpoint/2010/main" val="2208352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556D581B-B1DE-BF42-A540-2E9A2C3FB797}" type="slidenum">
              <a:rPr lang="en-US" smtClean="0"/>
              <a:pPr/>
              <a:t>45</a:t>
            </a:fld>
            <a:endParaRPr lang="en-US"/>
          </a:p>
        </p:txBody>
      </p:sp>
    </p:spTree>
    <p:extLst>
      <p:ext uri="{BB962C8B-B14F-4D97-AF65-F5344CB8AC3E}">
        <p14:creationId xmlns:p14="http://schemas.microsoft.com/office/powerpoint/2010/main" val="3050698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556D581B-B1DE-BF42-A540-2E9A2C3FB797}" type="slidenum">
              <a:rPr lang="en-US" smtClean="0"/>
              <a:pPr/>
              <a:t>5</a:t>
            </a:fld>
            <a:endParaRPr lang="en-US"/>
          </a:p>
        </p:txBody>
      </p:sp>
    </p:spTree>
    <p:extLst>
      <p:ext uri="{BB962C8B-B14F-4D97-AF65-F5344CB8AC3E}">
        <p14:creationId xmlns:p14="http://schemas.microsoft.com/office/powerpoint/2010/main" val="1055749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556D581B-B1DE-BF42-A540-2E9A2C3FB797}" type="slidenum">
              <a:rPr lang="en-US" smtClean="0"/>
              <a:pPr/>
              <a:t>48</a:t>
            </a:fld>
            <a:endParaRPr lang="en-US"/>
          </a:p>
        </p:txBody>
      </p:sp>
    </p:spTree>
    <p:extLst>
      <p:ext uri="{BB962C8B-B14F-4D97-AF65-F5344CB8AC3E}">
        <p14:creationId xmlns:p14="http://schemas.microsoft.com/office/powerpoint/2010/main" val="151379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556D581B-B1DE-BF42-A540-2E9A2C3FB797}" type="slidenum">
              <a:rPr lang="en-US" smtClean="0"/>
              <a:pPr/>
              <a:t>6</a:t>
            </a:fld>
            <a:endParaRPr lang="en-US"/>
          </a:p>
        </p:txBody>
      </p:sp>
    </p:spTree>
    <p:extLst>
      <p:ext uri="{BB962C8B-B14F-4D97-AF65-F5344CB8AC3E}">
        <p14:creationId xmlns:p14="http://schemas.microsoft.com/office/powerpoint/2010/main" val="1055749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556D581B-B1DE-BF42-A540-2E9A2C3FB797}" type="slidenum">
              <a:rPr lang="en-US" smtClean="0"/>
              <a:pPr/>
              <a:t>8</a:t>
            </a:fld>
            <a:endParaRPr lang="en-US"/>
          </a:p>
        </p:txBody>
      </p:sp>
    </p:spTree>
    <p:extLst>
      <p:ext uri="{BB962C8B-B14F-4D97-AF65-F5344CB8AC3E}">
        <p14:creationId xmlns:p14="http://schemas.microsoft.com/office/powerpoint/2010/main" val="2199458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556D581B-B1DE-BF42-A540-2E9A2C3FB797}" type="slidenum">
              <a:rPr lang="en-US" smtClean="0"/>
              <a:pPr/>
              <a:t>9</a:t>
            </a:fld>
            <a:endParaRPr lang="en-US"/>
          </a:p>
        </p:txBody>
      </p:sp>
    </p:spTree>
    <p:extLst>
      <p:ext uri="{BB962C8B-B14F-4D97-AF65-F5344CB8AC3E}">
        <p14:creationId xmlns:p14="http://schemas.microsoft.com/office/powerpoint/2010/main" val="1919507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556D581B-B1DE-BF42-A540-2E9A2C3FB797}" type="slidenum">
              <a:rPr lang="en-US" smtClean="0"/>
              <a:pPr/>
              <a:t>13</a:t>
            </a:fld>
            <a:endParaRPr lang="en-US"/>
          </a:p>
        </p:txBody>
      </p:sp>
    </p:spTree>
    <p:extLst>
      <p:ext uri="{BB962C8B-B14F-4D97-AF65-F5344CB8AC3E}">
        <p14:creationId xmlns:p14="http://schemas.microsoft.com/office/powerpoint/2010/main" val="3616702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600" b="0" i="0" kern="1200">
                <a:solidFill>
                  <a:schemeClr val="tx1"/>
                </a:solidFill>
                <a:effectLst/>
                <a:latin typeface="Assistant Regular" charset="0"/>
                <a:ea typeface="+mn-ea"/>
                <a:cs typeface="+mn-cs"/>
              </a:rPr>
              <a:t>Nieuw: mobiel doneren met </a:t>
            </a:r>
            <a:r>
              <a:rPr lang="nl-NL" sz="1600" b="0" i="0" kern="1200" err="1">
                <a:solidFill>
                  <a:schemeClr val="tx1"/>
                </a:solidFill>
                <a:effectLst/>
                <a:latin typeface="Assistant Regular" charset="0"/>
                <a:ea typeface="+mn-ea"/>
                <a:cs typeface="+mn-cs"/>
              </a:rPr>
              <a:t>Payconiq</a:t>
            </a:r>
            <a:r>
              <a:rPr lang="nl-NL" sz="1600" b="0" i="0" kern="1200">
                <a:solidFill>
                  <a:schemeClr val="tx1"/>
                </a:solidFill>
                <a:effectLst/>
                <a:latin typeface="Assistant Regular" charset="0"/>
                <a:ea typeface="+mn-ea"/>
                <a:cs typeface="+mn-cs"/>
              </a:rPr>
              <a:t> </a:t>
            </a:r>
            <a:r>
              <a:rPr lang="nl-NL" sz="1600" b="0" i="0" kern="1200" err="1">
                <a:solidFill>
                  <a:schemeClr val="tx1"/>
                </a:solidFill>
                <a:effectLst/>
                <a:latin typeface="Assistant Regular" charset="0"/>
                <a:ea typeface="+mn-ea"/>
                <a:cs typeface="+mn-cs"/>
              </a:rPr>
              <a:t>by</a:t>
            </a:r>
            <a:r>
              <a:rPr lang="nl-NL" sz="1600" b="0" i="0" kern="1200">
                <a:solidFill>
                  <a:schemeClr val="tx1"/>
                </a:solidFill>
                <a:effectLst/>
                <a:latin typeface="Assistant Regular" charset="0"/>
                <a:ea typeface="+mn-ea"/>
                <a:cs typeface="+mn-cs"/>
              </a:rPr>
              <a:t> Bancontact</a:t>
            </a:r>
            <a:endParaRPr lang="en-BE" sz="1600" b="0" i="0" kern="1200">
              <a:solidFill>
                <a:schemeClr val="tx1"/>
              </a:solidFill>
              <a:effectLst/>
              <a:latin typeface="Assistant Regular" charset="0"/>
              <a:ea typeface="+mn-ea"/>
              <a:cs typeface="+mn-cs"/>
            </a:endParaRPr>
          </a:p>
          <a:p>
            <a:r>
              <a:rPr lang="nl-NL" sz="1600" b="0" i="0" kern="1200">
                <a:solidFill>
                  <a:schemeClr val="tx1"/>
                </a:solidFill>
                <a:effectLst/>
                <a:latin typeface="Assistant Regular" charset="0"/>
                <a:ea typeface="+mn-ea"/>
                <a:cs typeface="+mn-cs"/>
              </a:rPr>
              <a:t> </a:t>
            </a:r>
            <a:endParaRPr lang="en-BE" sz="1600" b="0" i="0" kern="1200">
              <a:solidFill>
                <a:schemeClr val="tx1"/>
              </a:solidFill>
              <a:effectLst/>
              <a:latin typeface="Assistant Regular" charset="0"/>
              <a:ea typeface="+mn-ea"/>
              <a:cs typeface="+mn-cs"/>
            </a:endParaRPr>
          </a:p>
          <a:p>
            <a:pPr marL="0" marR="0" lvl="0" indent="0" algn="l" defTabSz="1219110" rtl="0" eaLnBrk="1" fontAlgn="auto" latinLnBrk="0" hangingPunct="1">
              <a:lnSpc>
                <a:spcPct val="100000"/>
              </a:lnSpc>
              <a:spcBef>
                <a:spcPts val="0"/>
              </a:spcBef>
              <a:spcAft>
                <a:spcPts val="0"/>
              </a:spcAft>
              <a:buClrTx/>
              <a:buSzTx/>
              <a:buFontTx/>
              <a:buNone/>
              <a:tabLst/>
              <a:defRPr/>
            </a:pPr>
            <a:r>
              <a:rPr lang="nl-NL" sz="1600" b="0" i="0" kern="1200">
                <a:solidFill>
                  <a:schemeClr val="tx1"/>
                </a:solidFill>
                <a:effectLst/>
                <a:latin typeface="Assistant Regular" charset="0"/>
                <a:ea typeface="+mn-ea"/>
                <a:cs typeface="+mn-cs"/>
              </a:rPr>
              <a:t>Met ‘Scan &amp; Doneer’ lanceerde </a:t>
            </a:r>
            <a:r>
              <a:rPr lang="nl-NL" sz="1600" b="0" i="0" kern="1200" err="1">
                <a:solidFill>
                  <a:schemeClr val="tx1"/>
                </a:solidFill>
                <a:effectLst/>
                <a:latin typeface="Assistant Regular" charset="0"/>
                <a:ea typeface="+mn-ea"/>
                <a:cs typeface="+mn-cs"/>
              </a:rPr>
              <a:t>Payconiq</a:t>
            </a:r>
            <a:r>
              <a:rPr lang="nl-NL" sz="1600" b="0" i="0" kern="1200">
                <a:solidFill>
                  <a:schemeClr val="tx1"/>
                </a:solidFill>
                <a:effectLst/>
                <a:latin typeface="Assistant Regular" charset="0"/>
                <a:ea typeface="+mn-ea"/>
                <a:cs typeface="+mn-cs"/>
              </a:rPr>
              <a:t> </a:t>
            </a:r>
            <a:r>
              <a:rPr lang="nl-NL" sz="1600" b="0" i="0" kern="1200" err="1">
                <a:solidFill>
                  <a:schemeClr val="tx1"/>
                </a:solidFill>
                <a:effectLst/>
                <a:latin typeface="Assistant Regular" charset="0"/>
                <a:ea typeface="+mn-ea"/>
                <a:cs typeface="+mn-cs"/>
              </a:rPr>
              <a:t>by</a:t>
            </a:r>
            <a:r>
              <a:rPr lang="nl-NL" sz="1600" b="0" i="0" kern="1200">
                <a:solidFill>
                  <a:schemeClr val="tx1"/>
                </a:solidFill>
                <a:effectLst/>
                <a:latin typeface="Assistant Regular" charset="0"/>
                <a:ea typeface="+mn-ea"/>
                <a:cs typeface="+mn-cs"/>
              </a:rPr>
              <a:t> Bancontact een oplossing die het veel makkelijker maakt om goede doelen financieel te steunen. Ook bij ons kan je vanaf xx/xx/2022 een gift doen via </a:t>
            </a:r>
            <a:r>
              <a:rPr lang="nl-NL" sz="1600" b="0" i="0" kern="1200" err="1">
                <a:solidFill>
                  <a:schemeClr val="tx1"/>
                </a:solidFill>
                <a:effectLst/>
                <a:latin typeface="Assistant Regular" charset="0"/>
                <a:ea typeface="+mn-ea"/>
                <a:cs typeface="+mn-cs"/>
              </a:rPr>
              <a:t>Payconiq</a:t>
            </a:r>
            <a:r>
              <a:rPr lang="nl-NL" sz="1600" b="0" i="0" kern="1200">
                <a:solidFill>
                  <a:schemeClr val="tx1"/>
                </a:solidFill>
                <a:effectLst/>
                <a:latin typeface="Assistant Regular" charset="0"/>
                <a:ea typeface="+mn-ea"/>
                <a:cs typeface="+mn-cs"/>
              </a:rPr>
              <a:t>. Een donatie doe je makkelijk met de </a:t>
            </a:r>
            <a:r>
              <a:rPr lang="nl-NL" sz="1600" b="0" i="0" kern="1200" err="1">
                <a:solidFill>
                  <a:schemeClr val="tx1"/>
                </a:solidFill>
                <a:effectLst/>
                <a:latin typeface="Assistant Regular" charset="0"/>
                <a:ea typeface="+mn-ea"/>
                <a:cs typeface="+mn-cs"/>
              </a:rPr>
              <a:t>Payconiq</a:t>
            </a:r>
            <a:r>
              <a:rPr lang="nl-NL" sz="1600" b="0" i="0" kern="1200">
                <a:solidFill>
                  <a:schemeClr val="tx1"/>
                </a:solidFill>
                <a:effectLst/>
                <a:latin typeface="Assistant Regular" charset="0"/>
                <a:ea typeface="+mn-ea"/>
                <a:cs typeface="+mn-cs"/>
              </a:rPr>
              <a:t> </a:t>
            </a:r>
            <a:r>
              <a:rPr lang="nl-NL" sz="1600" b="0" i="0" kern="1200" err="1">
                <a:solidFill>
                  <a:schemeClr val="tx1"/>
                </a:solidFill>
                <a:effectLst/>
                <a:latin typeface="Assistant Regular" charset="0"/>
                <a:ea typeface="+mn-ea"/>
                <a:cs typeface="+mn-cs"/>
              </a:rPr>
              <a:t>by</a:t>
            </a:r>
            <a:r>
              <a:rPr lang="nl-NL" sz="1600" b="0" i="0" kern="1200">
                <a:solidFill>
                  <a:schemeClr val="tx1"/>
                </a:solidFill>
                <a:effectLst/>
                <a:latin typeface="Assistant Regular" charset="0"/>
                <a:ea typeface="+mn-ea"/>
                <a:cs typeface="+mn-cs"/>
              </a:rPr>
              <a:t> Bancontact-app of een andere betaalapp die </a:t>
            </a:r>
            <a:r>
              <a:rPr lang="nl-NL" sz="1600" b="0" i="0" kern="1200" err="1">
                <a:solidFill>
                  <a:schemeClr val="tx1"/>
                </a:solidFill>
                <a:effectLst/>
                <a:latin typeface="Assistant Regular" charset="0"/>
                <a:ea typeface="+mn-ea"/>
                <a:cs typeface="+mn-cs"/>
              </a:rPr>
              <a:t>Payconiq</a:t>
            </a:r>
            <a:r>
              <a:rPr lang="nl-NL" sz="1600" b="0" i="0" kern="1200">
                <a:solidFill>
                  <a:schemeClr val="tx1"/>
                </a:solidFill>
                <a:effectLst/>
                <a:latin typeface="Assistant Regular" charset="0"/>
                <a:ea typeface="+mn-ea"/>
                <a:cs typeface="+mn-cs"/>
              </a:rPr>
              <a:t> ondersteunt.</a:t>
            </a:r>
            <a:endParaRPr lang="en-BE" sz="1600" b="0" i="0" kern="1200">
              <a:solidFill>
                <a:schemeClr val="tx1"/>
              </a:solidFill>
              <a:effectLst/>
              <a:latin typeface="Assistant Regular" charset="0"/>
              <a:ea typeface="+mn-ea"/>
              <a:cs typeface="+mn-cs"/>
            </a:endParaRPr>
          </a:p>
          <a:p>
            <a:r>
              <a:rPr lang="nl-NL" sz="1600" b="0" i="0" kern="1200">
                <a:solidFill>
                  <a:schemeClr val="tx1"/>
                </a:solidFill>
                <a:effectLst/>
                <a:latin typeface="Assistant Regular" charset="0"/>
                <a:ea typeface="+mn-ea"/>
                <a:cs typeface="+mn-cs"/>
              </a:rPr>
              <a:t> </a:t>
            </a:r>
            <a:endParaRPr lang="en-BE" sz="1600" b="0" i="0" kern="1200">
              <a:solidFill>
                <a:schemeClr val="tx1"/>
              </a:solidFill>
              <a:effectLst/>
              <a:latin typeface="Assistant Regular" charset="0"/>
              <a:ea typeface="+mn-ea"/>
              <a:cs typeface="+mn-cs"/>
            </a:endParaRPr>
          </a:p>
          <a:p>
            <a:r>
              <a:rPr lang="nl-NL" sz="1600" b="1" i="0" kern="1200">
                <a:solidFill>
                  <a:schemeClr val="tx1"/>
                </a:solidFill>
                <a:effectLst/>
                <a:latin typeface="Assistant Regular" charset="0"/>
                <a:ea typeface="+mn-ea"/>
                <a:cs typeface="+mn-cs"/>
              </a:rPr>
              <a:t>Wat is </a:t>
            </a:r>
            <a:r>
              <a:rPr lang="nl-NL" sz="1600" b="1" i="0" kern="1200" err="1">
                <a:solidFill>
                  <a:schemeClr val="tx1"/>
                </a:solidFill>
                <a:effectLst/>
                <a:latin typeface="Assistant Regular" charset="0"/>
                <a:ea typeface="+mn-ea"/>
                <a:cs typeface="+mn-cs"/>
              </a:rPr>
              <a:t>Payconiq</a:t>
            </a:r>
            <a:r>
              <a:rPr lang="nl-NL" sz="1600" b="1" i="0" kern="1200">
                <a:solidFill>
                  <a:schemeClr val="tx1"/>
                </a:solidFill>
                <a:effectLst/>
                <a:latin typeface="Assistant Regular" charset="0"/>
                <a:ea typeface="+mn-ea"/>
                <a:cs typeface="+mn-cs"/>
              </a:rPr>
              <a:t>? </a:t>
            </a:r>
            <a:endParaRPr lang="en-BE" sz="1600" b="0" i="0" kern="1200">
              <a:solidFill>
                <a:schemeClr val="tx1"/>
              </a:solidFill>
              <a:effectLst/>
              <a:latin typeface="Assistant Regular" charset="0"/>
              <a:ea typeface="+mn-ea"/>
              <a:cs typeface="+mn-cs"/>
            </a:endParaRPr>
          </a:p>
          <a:p>
            <a:r>
              <a:rPr lang="nl-NL" sz="1600" b="0" i="0" kern="1200">
                <a:solidFill>
                  <a:schemeClr val="tx1"/>
                </a:solidFill>
                <a:effectLst/>
                <a:latin typeface="Assistant Regular" charset="0"/>
                <a:ea typeface="+mn-ea"/>
                <a:cs typeface="+mn-cs"/>
              </a:rPr>
              <a:t>(huidige tekst behouden)</a:t>
            </a:r>
            <a:endParaRPr lang="en-BE" sz="1600" b="0" i="0" kern="1200">
              <a:solidFill>
                <a:schemeClr val="tx1"/>
              </a:solidFill>
              <a:effectLst/>
              <a:latin typeface="Assistant Regular" charset="0"/>
              <a:ea typeface="+mn-ea"/>
              <a:cs typeface="+mn-cs"/>
            </a:endParaRPr>
          </a:p>
          <a:p>
            <a:r>
              <a:rPr lang="nl-NL" sz="1600" b="0" i="0" kern="1200">
                <a:solidFill>
                  <a:schemeClr val="tx1"/>
                </a:solidFill>
                <a:effectLst/>
                <a:latin typeface="Assistant Regular" charset="0"/>
                <a:ea typeface="+mn-ea"/>
                <a:cs typeface="+mn-cs"/>
              </a:rPr>
              <a:t> </a:t>
            </a:r>
            <a:endParaRPr lang="en-BE" sz="1600" b="0" i="0" kern="1200">
              <a:solidFill>
                <a:schemeClr val="tx1"/>
              </a:solidFill>
              <a:effectLst/>
              <a:latin typeface="Assistant Regular" charset="0"/>
              <a:ea typeface="+mn-ea"/>
              <a:cs typeface="+mn-cs"/>
            </a:endParaRPr>
          </a:p>
          <a:p>
            <a:r>
              <a:rPr lang="nl-NL" sz="1600" b="1" i="0" kern="1200">
                <a:solidFill>
                  <a:schemeClr val="tx1"/>
                </a:solidFill>
                <a:effectLst/>
                <a:latin typeface="Assistant Regular" charset="0"/>
                <a:ea typeface="+mn-ea"/>
                <a:cs typeface="+mn-cs"/>
              </a:rPr>
              <a:t>Welke voordelen biedt </a:t>
            </a:r>
            <a:r>
              <a:rPr lang="nl-NL" sz="1600" b="1" i="0" kern="1200" err="1">
                <a:solidFill>
                  <a:schemeClr val="tx1"/>
                </a:solidFill>
                <a:effectLst/>
                <a:latin typeface="Assistant Regular" charset="0"/>
                <a:ea typeface="+mn-ea"/>
                <a:cs typeface="+mn-cs"/>
              </a:rPr>
              <a:t>Payconiq</a:t>
            </a:r>
            <a:r>
              <a:rPr lang="nl-NL" sz="1600" b="1" i="0" kern="1200">
                <a:solidFill>
                  <a:schemeClr val="tx1"/>
                </a:solidFill>
                <a:effectLst/>
                <a:latin typeface="Assistant Regular" charset="0"/>
                <a:ea typeface="+mn-ea"/>
                <a:cs typeface="+mn-cs"/>
              </a:rPr>
              <a:t>?</a:t>
            </a:r>
            <a:endParaRPr lang="en-BE" sz="1600" b="0" i="0" kern="1200">
              <a:solidFill>
                <a:schemeClr val="tx1"/>
              </a:solidFill>
              <a:effectLst/>
              <a:latin typeface="Assistant Regular" charset="0"/>
              <a:ea typeface="+mn-ea"/>
              <a:cs typeface="+mn-cs"/>
            </a:endParaRPr>
          </a:p>
          <a:p>
            <a:r>
              <a:rPr lang="nl-NL" sz="1600" b="0" i="0" kern="1200">
                <a:solidFill>
                  <a:schemeClr val="tx1"/>
                </a:solidFill>
                <a:effectLst/>
                <a:latin typeface="Assistant Regular" charset="0"/>
                <a:ea typeface="+mn-ea"/>
                <a:cs typeface="+mn-cs"/>
              </a:rPr>
              <a:t>(huidige tekst behouden)</a:t>
            </a:r>
            <a:endParaRPr lang="en-BE" sz="1600" b="0" i="0" kern="1200">
              <a:solidFill>
                <a:schemeClr val="tx1"/>
              </a:solidFill>
              <a:effectLst/>
              <a:latin typeface="Assistant Regular" charset="0"/>
              <a:ea typeface="+mn-ea"/>
              <a:cs typeface="+mn-cs"/>
            </a:endParaRPr>
          </a:p>
          <a:p>
            <a:r>
              <a:rPr lang="nl-NL" sz="1600" b="0" i="0" kern="1200">
                <a:solidFill>
                  <a:schemeClr val="tx1"/>
                </a:solidFill>
                <a:effectLst/>
                <a:latin typeface="Assistant Regular" charset="0"/>
                <a:ea typeface="+mn-ea"/>
                <a:cs typeface="+mn-cs"/>
              </a:rPr>
              <a:t> </a:t>
            </a:r>
            <a:endParaRPr lang="en-BE" sz="1600" b="0" i="0" kern="1200">
              <a:solidFill>
                <a:schemeClr val="tx1"/>
              </a:solidFill>
              <a:effectLst/>
              <a:latin typeface="Assistant Regular" charset="0"/>
              <a:ea typeface="+mn-ea"/>
              <a:cs typeface="+mn-cs"/>
            </a:endParaRPr>
          </a:p>
          <a:p>
            <a:r>
              <a:rPr lang="nl-NL" sz="1600" b="1" i="0" kern="1200">
                <a:solidFill>
                  <a:schemeClr val="tx1"/>
                </a:solidFill>
                <a:effectLst/>
                <a:latin typeface="Assistant Regular" charset="0"/>
                <a:ea typeface="+mn-ea"/>
                <a:cs typeface="+mn-cs"/>
              </a:rPr>
              <a:t>Hoe werkt doneren met de </a:t>
            </a:r>
            <a:r>
              <a:rPr lang="nl-NL" sz="1600" b="1" i="0" kern="1200" err="1">
                <a:solidFill>
                  <a:schemeClr val="tx1"/>
                </a:solidFill>
                <a:effectLst/>
                <a:latin typeface="Assistant Regular" charset="0"/>
                <a:ea typeface="+mn-ea"/>
                <a:cs typeface="+mn-cs"/>
              </a:rPr>
              <a:t>Payconiq</a:t>
            </a:r>
            <a:r>
              <a:rPr lang="nl-NL" sz="1600" b="1" i="0" kern="1200">
                <a:solidFill>
                  <a:schemeClr val="tx1"/>
                </a:solidFill>
                <a:effectLst/>
                <a:latin typeface="Assistant Regular" charset="0"/>
                <a:ea typeface="+mn-ea"/>
                <a:cs typeface="+mn-cs"/>
              </a:rPr>
              <a:t> </a:t>
            </a:r>
            <a:r>
              <a:rPr lang="nl-NL" sz="1600" b="1" i="0" kern="1200" err="1">
                <a:solidFill>
                  <a:schemeClr val="tx1"/>
                </a:solidFill>
                <a:effectLst/>
                <a:latin typeface="Assistant Regular" charset="0"/>
                <a:ea typeface="+mn-ea"/>
                <a:cs typeface="+mn-cs"/>
              </a:rPr>
              <a:t>by</a:t>
            </a:r>
            <a:r>
              <a:rPr lang="nl-NL" sz="1600" b="1" i="0" kern="1200">
                <a:solidFill>
                  <a:schemeClr val="tx1"/>
                </a:solidFill>
                <a:effectLst/>
                <a:latin typeface="Assistant Regular" charset="0"/>
                <a:ea typeface="+mn-ea"/>
                <a:cs typeface="+mn-cs"/>
              </a:rPr>
              <a:t> Bancontact-app? </a:t>
            </a:r>
            <a:endParaRPr lang="en-BE" sz="1600" b="0" i="0" kern="1200">
              <a:solidFill>
                <a:schemeClr val="tx1"/>
              </a:solidFill>
              <a:effectLst/>
              <a:latin typeface="Assistant Regular" charset="0"/>
              <a:ea typeface="+mn-ea"/>
              <a:cs typeface="+mn-cs"/>
            </a:endParaRPr>
          </a:p>
          <a:p>
            <a:pPr lvl="0"/>
            <a:r>
              <a:rPr lang="nl-BE" sz="1600" b="0" i="0" kern="1200">
                <a:solidFill>
                  <a:schemeClr val="tx1"/>
                </a:solidFill>
                <a:effectLst/>
                <a:latin typeface="Assistant Regular" charset="0"/>
                <a:ea typeface="+mn-ea"/>
                <a:cs typeface="+mn-cs"/>
              </a:rPr>
              <a:t>1. De donateur scant de QR-code en belandt op een webpagina met uw logo. </a:t>
            </a:r>
            <a:endParaRPr lang="en-BE" sz="1600" b="0" i="0" kern="1200">
              <a:solidFill>
                <a:schemeClr val="tx1"/>
              </a:solidFill>
              <a:effectLst/>
              <a:latin typeface="Assistant Regular" charset="0"/>
              <a:ea typeface="+mn-ea"/>
              <a:cs typeface="+mn-cs"/>
            </a:endParaRPr>
          </a:p>
          <a:p>
            <a:pPr lvl="0"/>
            <a:r>
              <a:rPr lang="nl-BE" sz="1600" b="0" i="0" kern="1200">
                <a:solidFill>
                  <a:schemeClr val="tx1"/>
                </a:solidFill>
                <a:effectLst/>
                <a:latin typeface="Assistant Regular" charset="0"/>
                <a:ea typeface="+mn-ea"/>
                <a:cs typeface="+mn-cs"/>
              </a:rPr>
              <a:t>2. Na een bedrag in te geven (of te bevestigen) kan de donateur een fiscaal attest aanvragen door zijn/haar persoonlijke informatie in te geven.  </a:t>
            </a:r>
            <a:endParaRPr lang="en-BE" sz="1600" b="0" i="0" kern="1200">
              <a:solidFill>
                <a:schemeClr val="tx1"/>
              </a:solidFill>
              <a:effectLst/>
              <a:latin typeface="Assistant Regular" charset="0"/>
              <a:ea typeface="+mn-ea"/>
              <a:cs typeface="+mn-cs"/>
            </a:endParaRPr>
          </a:p>
          <a:p>
            <a:pPr lvl="0"/>
            <a:r>
              <a:rPr lang="nl-BE" sz="1600" b="0" i="0" kern="1200">
                <a:solidFill>
                  <a:schemeClr val="tx1"/>
                </a:solidFill>
                <a:effectLst/>
                <a:latin typeface="Assistant Regular" charset="0"/>
                <a:ea typeface="+mn-ea"/>
                <a:cs typeface="+mn-cs"/>
              </a:rPr>
              <a:t>3. De donateur klikt op ‘Betaal met Payconiq’ en zijn/haar betaalapp wordt automatisch geopend.</a:t>
            </a:r>
            <a:endParaRPr lang="en-BE" sz="1600" b="0" i="0" kern="1200">
              <a:solidFill>
                <a:schemeClr val="tx1"/>
              </a:solidFill>
              <a:effectLst/>
              <a:latin typeface="Assistant Regular" charset="0"/>
              <a:ea typeface="+mn-ea"/>
              <a:cs typeface="+mn-cs"/>
            </a:endParaRPr>
          </a:p>
          <a:p>
            <a:pPr lvl="0"/>
            <a:r>
              <a:rPr lang="nl-BE" sz="1600" b="0" i="0" kern="1200">
                <a:solidFill>
                  <a:schemeClr val="tx1"/>
                </a:solidFill>
                <a:effectLst/>
                <a:latin typeface="Assistant Regular" charset="0"/>
                <a:ea typeface="+mn-ea"/>
                <a:cs typeface="+mn-cs"/>
              </a:rPr>
              <a:t>4. De donateur bevestigt zijn/haar betaling en wordt doorverwezen naar een bedankpagina</a:t>
            </a:r>
            <a:endParaRPr lang="en-BE" sz="1600" b="0" i="0" kern="1200">
              <a:solidFill>
                <a:schemeClr val="tx1"/>
              </a:solidFill>
              <a:effectLst/>
              <a:latin typeface="Assistant Regular" charset="0"/>
              <a:ea typeface="+mn-ea"/>
              <a:cs typeface="+mn-cs"/>
            </a:endParaRPr>
          </a:p>
          <a:p>
            <a:pPr lvl="0"/>
            <a:r>
              <a:rPr lang="nl-BE" sz="1600" b="0" i="0" kern="1200">
                <a:solidFill>
                  <a:schemeClr val="tx1"/>
                </a:solidFill>
                <a:effectLst/>
                <a:latin typeface="Assistant Regular" charset="0"/>
                <a:ea typeface="+mn-ea"/>
                <a:cs typeface="+mn-cs"/>
              </a:rPr>
              <a:t>5. U kan alle details die nodig zijn om een fiscaal attest uit te reiken, downloaden via het portaal aan het einde van de maand.  </a:t>
            </a:r>
            <a:endParaRPr lang="en-BE" sz="1600" b="0" i="0" kern="1200">
              <a:solidFill>
                <a:schemeClr val="tx1"/>
              </a:solidFill>
              <a:effectLst/>
              <a:latin typeface="Assistant Regular" charset="0"/>
              <a:ea typeface="+mn-ea"/>
              <a:cs typeface="+mn-cs"/>
            </a:endParaRPr>
          </a:p>
          <a:p>
            <a:r>
              <a:rPr lang="nl-NL" sz="1600" b="0" i="0" kern="1200">
                <a:solidFill>
                  <a:schemeClr val="tx1"/>
                </a:solidFill>
                <a:effectLst/>
                <a:latin typeface="Assistant Regular" charset="0"/>
                <a:ea typeface="+mn-ea"/>
                <a:cs typeface="+mn-cs"/>
              </a:rPr>
              <a:t> </a:t>
            </a:r>
            <a:endParaRPr lang="en-BE" sz="1600" b="0" i="0" kern="1200">
              <a:solidFill>
                <a:schemeClr val="tx1"/>
              </a:solidFill>
              <a:effectLst/>
              <a:latin typeface="Assistant Regular" charset="0"/>
              <a:ea typeface="+mn-ea"/>
              <a:cs typeface="+mn-cs"/>
            </a:endParaRPr>
          </a:p>
          <a:p>
            <a:r>
              <a:rPr lang="nl-NL" sz="1600" b="0" i="0" kern="1200">
                <a:solidFill>
                  <a:schemeClr val="tx1"/>
                </a:solidFill>
                <a:effectLst/>
                <a:latin typeface="Assistant Regular" charset="0"/>
                <a:ea typeface="+mn-ea"/>
                <a:cs typeface="+mn-cs"/>
              </a:rPr>
              <a:t>Meer weten over mobiel betalen via </a:t>
            </a:r>
            <a:r>
              <a:rPr lang="nl-NL" sz="1600" b="0" i="0" kern="1200" err="1">
                <a:solidFill>
                  <a:schemeClr val="tx1"/>
                </a:solidFill>
                <a:effectLst/>
                <a:latin typeface="Assistant Regular" charset="0"/>
                <a:ea typeface="+mn-ea"/>
                <a:cs typeface="+mn-cs"/>
              </a:rPr>
              <a:t>Payconiq</a:t>
            </a:r>
            <a:r>
              <a:rPr lang="nl-NL" sz="1600" b="0" i="0" kern="1200">
                <a:solidFill>
                  <a:schemeClr val="tx1"/>
                </a:solidFill>
                <a:effectLst/>
                <a:latin typeface="Assistant Regular" charset="0"/>
                <a:ea typeface="+mn-ea"/>
                <a:cs typeface="+mn-cs"/>
              </a:rPr>
              <a:t>? Surf naar de website </a:t>
            </a:r>
            <a:r>
              <a:rPr lang="nl-NL" sz="1600" b="0" i="0" kern="1200" err="1">
                <a:solidFill>
                  <a:schemeClr val="tx1"/>
                </a:solidFill>
                <a:effectLst/>
                <a:latin typeface="Assistant Regular" charset="0"/>
                <a:ea typeface="+mn-ea"/>
                <a:cs typeface="+mn-cs"/>
              </a:rPr>
              <a:t>payconiq.be</a:t>
            </a:r>
            <a:r>
              <a:rPr lang="nl-NL" sz="1600" b="0" i="0" kern="1200">
                <a:solidFill>
                  <a:schemeClr val="tx1"/>
                </a:solidFill>
                <a:effectLst/>
                <a:latin typeface="Assistant Regular" charset="0"/>
                <a:ea typeface="+mn-ea"/>
                <a:cs typeface="+mn-cs"/>
              </a:rPr>
              <a:t>.</a:t>
            </a:r>
            <a:endParaRPr lang="en-BE" sz="1600" b="0" i="0" kern="1200">
              <a:solidFill>
                <a:schemeClr val="tx1"/>
              </a:solidFill>
              <a:effectLst/>
              <a:latin typeface="Assistant Regular" charset="0"/>
              <a:ea typeface="+mn-ea"/>
              <a:cs typeface="+mn-cs"/>
            </a:endParaRPr>
          </a:p>
        </p:txBody>
      </p:sp>
      <p:sp>
        <p:nvSpPr>
          <p:cNvPr id="4" name="Slide Number Placeholder 3"/>
          <p:cNvSpPr>
            <a:spLocks noGrp="1"/>
          </p:cNvSpPr>
          <p:nvPr>
            <p:ph type="sldNum" sz="quarter" idx="5"/>
          </p:nvPr>
        </p:nvSpPr>
        <p:spPr/>
        <p:txBody>
          <a:bodyPr/>
          <a:lstStyle/>
          <a:p>
            <a:fld id="{556D581B-B1DE-BF42-A540-2E9A2C3FB797}" type="slidenum">
              <a:rPr lang="en-US" smtClean="0"/>
              <a:pPr/>
              <a:t>16</a:t>
            </a:fld>
            <a:endParaRPr lang="en-US"/>
          </a:p>
        </p:txBody>
      </p:sp>
    </p:spTree>
    <p:extLst>
      <p:ext uri="{BB962C8B-B14F-4D97-AF65-F5344CB8AC3E}">
        <p14:creationId xmlns:p14="http://schemas.microsoft.com/office/powerpoint/2010/main" val="3016222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556D581B-B1DE-BF42-A540-2E9A2C3FB797}" type="slidenum">
              <a:rPr lang="en-US" smtClean="0"/>
              <a:pPr/>
              <a:t>19</a:t>
            </a:fld>
            <a:endParaRPr lang="en-US"/>
          </a:p>
        </p:txBody>
      </p:sp>
    </p:spTree>
    <p:extLst>
      <p:ext uri="{BB962C8B-B14F-4D97-AF65-F5344CB8AC3E}">
        <p14:creationId xmlns:p14="http://schemas.microsoft.com/office/powerpoint/2010/main" val="305162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556D581B-B1DE-BF42-A540-2E9A2C3FB797}" type="slidenum">
              <a:rPr lang="en-US" smtClean="0"/>
              <a:pPr/>
              <a:t>22</a:t>
            </a:fld>
            <a:endParaRPr lang="en-US"/>
          </a:p>
        </p:txBody>
      </p:sp>
    </p:spTree>
    <p:extLst>
      <p:ext uri="{BB962C8B-B14F-4D97-AF65-F5344CB8AC3E}">
        <p14:creationId xmlns:p14="http://schemas.microsoft.com/office/powerpoint/2010/main" val="4129451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evel 0">
    <p:bg>
      <p:bgPr>
        <a:solidFill>
          <a:srgbClr val="FF4785"/>
        </a:solidFill>
        <a:effectLst/>
      </p:bgPr>
    </p:bg>
    <p:spTree>
      <p:nvGrpSpPr>
        <p:cNvPr id="1" name=""/>
        <p:cNvGrpSpPr/>
        <p:nvPr/>
      </p:nvGrpSpPr>
      <p:grpSpPr>
        <a:xfrm>
          <a:off x="0" y="0"/>
          <a:ext cx="0" cy="0"/>
          <a:chOff x="0" y="0"/>
          <a:chExt cx="0" cy="0"/>
        </a:xfrm>
      </p:grpSpPr>
      <p:grpSp>
        <p:nvGrpSpPr>
          <p:cNvPr id="19" name="Group 18"/>
          <p:cNvGrpSpPr/>
          <p:nvPr/>
        </p:nvGrpSpPr>
        <p:grpSpPr>
          <a:xfrm>
            <a:off x="0" y="-2161"/>
            <a:ext cx="12192000" cy="6862321"/>
            <a:chOff x="0" y="-2161"/>
            <a:chExt cx="12192000" cy="6862321"/>
          </a:xfrm>
        </p:grpSpPr>
        <p:sp>
          <p:nvSpPr>
            <p:cNvPr id="14" name="Rectangle 13"/>
            <p:cNvSpPr/>
            <p:nvPr/>
          </p:nvSpPr>
          <p:spPr>
            <a:xfrm>
              <a:off x="0" y="0"/>
              <a:ext cx="12192000" cy="114300"/>
            </a:xfrm>
            <a:prstGeom prst="rect">
              <a:avLst/>
            </a:prstGeom>
            <a:solidFill>
              <a:schemeClr val="bg1"/>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6" name="Rectangle 15"/>
            <p:cNvSpPr/>
            <p:nvPr/>
          </p:nvSpPr>
          <p:spPr>
            <a:xfrm>
              <a:off x="0" y="6743700"/>
              <a:ext cx="12192000" cy="114300"/>
            </a:xfrm>
            <a:prstGeom prst="rect">
              <a:avLst/>
            </a:prstGeom>
            <a:solidFill>
              <a:schemeClr val="bg1"/>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7" name="Rectangle 16"/>
            <p:cNvSpPr/>
            <p:nvPr/>
          </p:nvSpPr>
          <p:spPr>
            <a:xfrm rot="16200000">
              <a:off x="-3373560" y="3371400"/>
              <a:ext cx="6862321" cy="115200"/>
            </a:xfrm>
            <a:prstGeom prst="rect">
              <a:avLst/>
            </a:prstGeom>
            <a:solidFill>
              <a:schemeClr val="bg1"/>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8" name="Rectangle 17"/>
            <p:cNvSpPr/>
            <p:nvPr/>
          </p:nvSpPr>
          <p:spPr>
            <a:xfrm rot="16200000">
              <a:off x="8703239" y="3371400"/>
              <a:ext cx="6862321" cy="115200"/>
            </a:xfrm>
            <a:prstGeom prst="rect">
              <a:avLst/>
            </a:prstGeom>
            <a:solidFill>
              <a:schemeClr val="bg1"/>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gr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headline on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08000" y="1097281"/>
            <a:ext cx="10166429" cy="4663019"/>
          </a:xfrm>
        </p:spPr>
        <p:txBody>
          <a:bodyPr vert="horz" lIns="91421" tIns="45710" rIns="91421" bIns="45710" rtlCol="0" anchor="ctr">
            <a:normAutofit/>
          </a:bodyPr>
          <a:lstStyle>
            <a:lvl1pPr>
              <a:defRPr lang="en-US" sz="6000" b="0" i="0" cap="none" spc="-200" baseline="0" dirty="0">
                <a:solidFill>
                  <a:srgbClr val="292728"/>
                </a:solidFill>
                <a:latin typeface="Boondoggle-Montserrat" charset="0"/>
                <a:ea typeface="Boondoggle-Montserrat" charset="0"/>
                <a:cs typeface="Boondoggle-Montserrat" charset="0"/>
              </a:defRPr>
            </a:lvl1pPr>
          </a:lstStyle>
          <a:p>
            <a:pPr lvl="0" algn="l">
              <a:lnSpc>
                <a:spcPts val="6200"/>
              </a:lnSpc>
            </a:pPr>
            <a:r>
              <a:rPr lang="nl-BE"/>
              <a:t>Big black impact text slide lorem ipsum dolor sit amet.</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slide - whit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4110" r="35206" b="9514"/>
          <a:stretch/>
        </p:blipFill>
        <p:spPr>
          <a:xfrm flipH="1">
            <a:off x="0" y="-1"/>
            <a:ext cx="5144429" cy="6858001"/>
          </a:xfrm>
          <a:prstGeom prst="rect">
            <a:avLst/>
          </a:prstGeom>
        </p:spPr>
      </p:pic>
      <p:sp>
        <p:nvSpPr>
          <p:cNvPr id="2" name="Title 1"/>
          <p:cNvSpPr>
            <a:spLocks noGrp="1"/>
          </p:cNvSpPr>
          <p:nvPr>
            <p:ph type="ctrTitle" hasCustomPrompt="1"/>
          </p:nvPr>
        </p:nvSpPr>
        <p:spPr>
          <a:xfrm>
            <a:off x="1008000" y="1097281"/>
            <a:ext cx="10166429" cy="4663019"/>
          </a:xfrm>
        </p:spPr>
        <p:txBody>
          <a:bodyPr vert="horz" lIns="91421" tIns="45710" rIns="91421" bIns="45710" rtlCol="0" anchor="ctr">
            <a:normAutofit/>
          </a:bodyPr>
          <a:lstStyle>
            <a:lvl1pPr>
              <a:defRPr lang="en-US" sz="6000" b="0" i="0" cap="none" spc="-200" baseline="0" dirty="0">
                <a:solidFill>
                  <a:srgbClr val="292728"/>
                </a:solidFill>
                <a:latin typeface="Boondoggle-Montserrat" charset="0"/>
                <a:ea typeface="Boondoggle-Montserrat" charset="0"/>
                <a:cs typeface="Boondoggle-Montserrat" charset="0"/>
              </a:defRPr>
            </a:lvl1pPr>
          </a:lstStyle>
          <a:p>
            <a:pPr lvl="0" algn="l">
              <a:lnSpc>
                <a:spcPts val="6200"/>
              </a:lnSpc>
            </a:pPr>
            <a:r>
              <a:rPr lang="nl-BE"/>
              <a:t>Quote slide lorem ipsum dolor sit amet.</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Quote slide - blu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lum bright="100000"/>
            <a:extLst>
              <a:ext uri="{28A0092B-C50C-407E-A947-70E740481C1C}">
                <a14:useLocalDpi xmlns:a14="http://schemas.microsoft.com/office/drawing/2010/main"/>
              </a:ext>
            </a:extLst>
          </a:blip>
          <a:srcRect t="4110" r="35206" b="9514"/>
          <a:stretch/>
        </p:blipFill>
        <p:spPr>
          <a:xfrm flipH="1">
            <a:off x="0" y="-1"/>
            <a:ext cx="5144429" cy="6858001"/>
          </a:xfrm>
          <a:prstGeom prst="rect">
            <a:avLst/>
          </a:prstGeom>
          <a:noFill/>
        </p:spPr>
      </p:pic>
      <p:sp>
        <p:nvSpPr>
          <p:cNvPr id="2" name="Title 1"/>
          <p:cNvSpPr>
            <a:spLocks noGrp="1"/>
          </p:cNvSpPr>
          <p:nvPr>
            <p:ph type="ctrTitle" hasCustomPrompt="1"/>
          </p:nvPr>
        </p:nvSpPr>
        <p:spPr>
          <a:xfrm>
            <a:off x="1008000" y="1097281"/>
            <a:ext cx="10166429" cy="4663019"/>
          </a:xfrm>
        </p:spPr>
        <p:txBody>
          <a:bodyPr vert="horz" lIns="91421" tIns="45710" rIns="91421" bIns="45710" rtlCol="0" anchor="ctr">
            <a:normAutofit/>
          </a:bodyPr>
          <a:lstStyle>
            <a:lvl1pPr>
              <a:defRPr lang="en-US" sz="6000" b="0" i="0" cap="none" spc="-200" baseline="0" dirty="0">
                <a:solidFill>
                  <a:schemeClr val="tx1"/>
                </a:solidFill>
                <a:latin typeface="Boondoggle-Montserrat" charset="0"/>
                <a:ea typeface="Boondoggle-Montserrat" charset="0"/>
                <a:cs typeface="Boondoggle-Montserrat" charset="0"/>
              </a:defRPr>
            </a:lvl1pPr>
          </a:lstStyle>
          <a:p>
            <a:pPr lvl="0" algn="l">
              <a:lnSpc>
                <a:spcPts val="6200"/>
              </a:lnSpc>
            </a:pPr>
            <a:r>
              <a:rPr lang="nl-BE"/>
              <a:t>Quote slide lorem ipsum dolor sit amet.</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White headline over image">
    <p:bg>
      <p:bgPr>
        <a:solidFill>
          <a:srgbClr val="324547"/>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noFill/>
        </p:spPr>
        <p:txBody>
          <a:bodyPr/>
          <a:lstStyle/>
          <a:p>
            <a:r>
              <a:rPr lang="en-US"/>
              <a:t>Drag picture to placeholder or click icon to add</a:t>
            </a:r>
          </a:p>
        </p:txBody>
      </p:sp>
      <p:sp>
        <p:nvSpPr>
          <p:cNvPr id="2" name="Title 1"/>
          <p:cNvSpPr>
            <a:spLocks noGrp="1"/>
          </p:cNvSpPr>
          <p:nvPr>
            <p:ph type="ctrTitle" hasCustomPrompt="1"/>
          </p:nvPr>
        </p:nvSpPr>
        <p:spPr>
          <a:xfrm>
            <a:off x="0" y="0"/>
            <a:ext cx="12192000" cy="6858000"/>
          </a:xfrm>
          <a:solidFill>
            <a:schemeClr val="tx2">
              <a:alpha val="60000"/>
            </a:schemeClr>
          </a:solidFill>
        </p:spPr>
        <p:txBody>
          <a:bodyPr vert="horz" lIns="846000" tIns="360000" rIns="792000" bIns="360000" rtlCol="0" anchor="ctr">
            <a:normAutofit/>
          </a:bodyPr>
          <a:lstStyle>
            <a:lvl1pPr algn="l">
              <a:lnSpc>
                <a:spcPts val="6200"/>
              </a:lnSpc>
              <a:defRPr lang="en-US" sz="6000" b="0" i="0" cap="none" spc="-200" baseline="0" dirty="0">
                <a:solidFill>
                  <a:schemeClr val="bg1"/>
                </a:solidFill>
                <a:latin typeface="Boondoggle-Montserrat" charset="0"/>
                <a:ea typeface="Boondoggle-Montserrat" charset="0"/>
                <a:cs typeface="Boondoggle-Montserrat" charset="0"/>
              </a:defRPr>
            </a:lvl1pPr>
          </a:lstStyle>
          <a:p>
            <a:pPr lvl="0" algn="l">
              <a:lnSpc>
                <a:spcPts val="6200"/>
              </a:lnSpc>
            </a:pPr>
            <a:r>
              <a:rPr lang="nl-BE"/>
              <a:t>Text on an image fusce dapibus, tellus ac cursus commodo.</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ck headline over imag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noFill/>
        </p:spPr>
        <p:txBody>
          <a:bodyPr/>
          <a:lstStyle/>
          <a:p>
            <a:r>
              <a:rPr lang="en-US"/>
              <a:t>Drag picture to placeholder or click icon to add</a:t>
            </a:r>
          </a:p>
        </p:txBody>
      </p:sp>
      <p:sp>
        <p:nvSpPr>
          <p:cNvPr id="2" name="Title 1"/>
          <p:cNvSpPr>
            <a:spLocks noGrp="1"/>
          </p:cNvSpPr>
          <p:nvPr>
            <p:ph type="ctrTitle" hasCustomPrompt="1"/>
          </p:nvPr>
        </p:nvSpPr>
        <p:spPr>
          <a:xfrm>
            <a:off x="0" y="0"/>
            <a:ext cx="12192000" cy="6858000"/>
          </a:xfrm>
          <a:solidFill>
            <a:schemeClr val="bg1">
              <a:alpha val="60000"/>
            </a:schemeClr>
          </a:solidFill>
        </p:spPr>
        <p:txBody>
          <a:bodyPr vert="horz" lIns="846000" tIns="360000" rIns="792000" bIns="360000" rtlCol="0" anchor="ctr">
            <a:normAutofit/>
          </a:bodyPr>
          <a:lstStyle>
            <a:lvl1pPr algn="l">
              <a:lnSpc>
                <a:spcPts val="6200"/>
              </a:lnSpc>
              <a:defRPr lang="en-US" sz="6000" b="0" i="0" cap="none" spc="-200" baseline="0" dirty="0">
                <a:solidFill>
                  <a:schemeClr val="tx1"/>
                </a:solidFill>
                <a:latin typeface="Boondoggle-Montserrat" charset="0"/>
                <a:ea typeface="Boondoggle-Montserrat" charset="0"/>
                <a:cs typeface="Boondoggle-Montserrat" charset="0"/>
              </a:defRPr>
            </a:lvl1pPr>
          </a:lstStyle>
          <a:p>
            <a:pPr lvl="0" algn="l">
              <a:lnSpc>
                <a:spcPts val="6200"/>
              </a:lnSpc>
            </a:pPr>
            <a:r>
              <a:rPr lang="nl-BE"/>
              <a:t>Text on an image fusce dapibus, tellus ac cursus commodo.</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image with capti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9213850" y="4086225"/>
            <a:ext cx="2978150" cy="925613"/>
          </a:xfrm>
          <a:solidFill>
            <a:schemeClr val="accent1"/>
          </a:solidFill>
        </p:spPr>
        <p:txBody>
          <a:bodyPr lIns="180000" tIns="180000" rIns="180000" bIns="180000"/>
          <a:lstStyle>
            <a:lvl1pPr marL="0" indent="0">
              <a:buNone/>
              <a:defRPr sz="1800" baseline="0"/>
            </a:lvl1pPr>
          </a:lstStyle>
          <a:p>
            <a:pPr lvl="0"/>
            <a:r>
              <a:rPr lang="en-US"/>
              <a:t>Caption text, resize and move me anywhere.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 1/3 blue lef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008001" y="748771"/>
            <a:ext cx="3456000" cy="1920000"/>
          </a:xfrm>
        </p:spPr>
        <p:txBody>
          <a:bodyPr vert="horz" lIns="91421" tIns="45710" rIns="91421" bIns="45710" rtlCol="0" anchor="t" anchorCtr="0">
            <a:noAutofit/>
          </a:bodyPr>
          <a:lstStyle>
            <a:lvl1pPr>
              <a:defRPr lang="en-US" sz="2400" spc="-80" dirty="0"/>
            </a:lvl1pPr>
          </a:lstStyle>
          <a:p>
            <a:pPr marL="0" marR="0" lvl="0" indent="0" fontAlgn="auto">
              <a:lnSpc>
                <a:spcPct val="100000"/>
              </a:lnSpc>
              <a:spcBef>
                <a:spcPct val="20000"/>
              </a:spcBef>
              <a:spcAft>
                <a:spcPts val="0"/>
              </a:spcAft>
              <a:buClrTx/>
              <a:buSzTx/>
              <a:buFont typeface="Arial"/>
              <a:tabLst/>
            </a:pPr>
            <a:r>
              <a:rPr lang="en-US"/>
              <a:t>Click to edit Master title style</a:t>
            </a:r>
          </a:p>
        </p:txBody>
      </p:sp>
      <p:sp>
        <p:nvSpPr>
          <p:cNvPr id="6" name="Text Placeholder 3"/>
          <p:cNvSpPr>
            <a:spLocks noGrp="1"/>
          </p:cNvSpPr>
          <p:nvPr>
            <p:ph type="body" sz="quarter" idx="13"/>
          </p:nvPr>
        </p:nvSpPr>
        <p:spPr>
          <a:xfrm>
            <a:off x="1008000" y="2668773"/>
            <a:ext cx="3456517" cy="3248436"/>
          </a:xfrm>
        </p:spPr>
        <p:txBody>
          <a:bodyPr anchor="b" anchorCtr="0"/>
          <a:lstStyle>
            <a:lvl1pPr marL="0" indent="0">
              <a:buNone/>
              <a:defRPr/>
            </a:lvl1pPr>
            <a:lvl2pPr marL="609423" indent="0">
              <a:buNone/>
              <a:defRPr/>
            </a:lvl2pPr>
            <a:lvl3pPr marL="1218850" indent="0">
              <a:buNone/>
              <a:defRPr/>
            </a:lvl3pPr>
            <a:lvl4pPr marL="1828273" indent="0">
              <a:buNone/>
              <a:defRPr/>
            </a:lvl4pPr>
            <a:lvl5pPr marL="243769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flipH="1">
            <a:off x="4876800" y="0"/>
            <a:ext cx="7315201" cy="6858000"/>
          </a:xfrm>
          <a:prstGeom prst="rect">
            <a:avLst/>
          </a:prstGeom>
          <a:solidFill>
            <a:schemeClr val="bg1"/>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p>
        </p:txBody>
      </p:sp>
      <p:sp>
        <p:nvSpPr>
          <p:cNvPr id="10" name="Text Placeholder 3"/>
          <p:cNvSpPr>
            <a:spLocks noGrp="1"/>
          </p:cNvSpPr>
          <p:nvPr>
            <p:ph type="body" sz="quarter" idx="18"/>
          </p:nvPr>
        </p:nvSpPr>
        <p:spPr>
          <a:xfrm>
            <a:off x="5414074" y="754880"/>
            <a:ext cx="6241393" cy="5175803"/>
          </a:xfrm>
        </p:spPr>
        <p:txBody>
          <a:bodyPr anchor="t" anchorCtr="0"/>
          <a:lstStyle>
            <a:lvl1pPr marL="0" indent="0">
              <a:buNone/>
              <a:defRPr/>
            </a:lvl1pPr>
            <a:lvl2pPr marL="609423" indent="0">
              <a:buNone/>
              <a:defRPr/>
            </a:lvl2pPr>
            <a:lvl3pPr marL="1218850" indent="0">
              <a:buNone/>
              <a:defRPr/>
            </a:lvl3pPr>
            <a:lvl4pPr marL="1828273" indent="0">
              <a:buNone/>
              <a:defRPr/>
            </a:lvl4pPr>
            <a:lvl5pPr marL="243769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pos="2342">
          <p15:clr>
            <a:srgbClr val="FBAE40"/>
          </p15:clr>
        </p15:guide>
        <p15:guide id="2" pos="312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slide - 1/3 dark left">
    <p:bg>
      <p:bgPr>
        <a:solidFill>
          <a:schemeClr val="tx2"/>
        </a:solidFill>
        <a:effectLst/>
      </p:bgPr>
    </p:bg>
    <p:spTree>
      <p:nvGrpSpPr>
        <p:cNvPr id="1" name=""/>
        <p:cNvGrpSpPr/>
        <p:nvPr/>
      </p:nvGrpSpPr>
      <p:grpSpPr>
        <a:xfrm>
          <a:off x="0" y="0"/>
          <a:ext cx="0" cy="0"/>
          <a:chOff x="0" y="0"/>
          <a:chExt cx="0" cy="0"/>
        </a:xfrm>
      </p:grpSpPr>
      <p:sp>
        <p:nvSpPr>
          <p:cNvPr id="2" name="Rectangle 1"/>
          <p:cNvSpPr/>
          <p:nvPr/>
        </p:nvSpPr>
        <p:spPr>
          <a:xfrm flipH="1">
            <a:off x="4876800" y="0"/>
            <a:ext cx="7315201" cy="6858000"/>
          </a:xfrm>
          <a:prstGeom prst="rect">
            <a:avLst/>
          </a:prstGeom>
          <a:solidFill>
            <a:schemeClr val="bg1"/>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p>
        </p:txBody>
      </p:sp>
      <p:sp>
        <p:nvSpPr>
          <p:cNvPr id="7" name="Text Placeholder 3"/>
          <p:cNvSpPr>
            <a:spLocks noGrp="1"/>
          </p:cNvSpPr>
          <p:nvPr>
            <p:ph type="body" sz="quarter" idx="18"/>
          </p:nvPr>
        </p:nvSpPr>
        <p:spPr>
          <a:xfrm>
            <a:off x="5414074" y="754880"/>
            <a:ext cx="6241393" cy="5175803"/>
          </a:xfrm>
        </p:spPr>
        <p:txBody>
          <a:bodyPr anchor="t" anchorCtr="0"/>
          <a:lstStyle>
            <a:lvl1pPr marL="0" indent="0">
              <a:buNone/>
              <a:defRPr/>
            </a:lvl1pPr>
            <a:lvl2pPr marL="609423" indent="0">
              <a:buNone/>
              <a:defRPr/>
            </a:lvl2pPr>
            <a:lvl3pPr marL="1218850" indent="0">
              <a:buNone/>
              <a:defRPr/>
            </a:lvl3pPr>
            <a:lvl4pPr marL="1828273" indent="0">
              <a:buNone/>
              <a:defRPr/>
            </a:lvl4pPr>
            <a:lvl5pPr marL="243769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1008000" y="748771"/>
            <a:ext cx="3456000" cy="1920000"/>
          </a:xfrm>
        </p:spPr>
        <p:txBody>
          <a:bodyPr vert="horz" lIns="91421" tIns="45710" rIns="91421" bIns="45710" rtlCol="0" anchor="t" anchorCtr="0">
            <a:noAutofit/>
          </a:bodyPr>
          <a:lstStyle>
            <a:lvl1pPr>
              <a:defRPr lang="en-US" sz="2400" spc="-80" dirty="0">
                <a:solidFill>
                  <a:schemeClr val="bg1"/>
                </a:solidFill>
              </a:defRPr>
            </a:lvl1pPr>
          </a:lstStyle>
          <a:p>
            <a:pPr marL="0" marR="0" lvl="0" indent="0" fontAlgn="auto">
              <a:lnSpc>
                <a:spcPct val="100000"/>
              </a:lnSpc>
              <a:spcBef>
                <a:spcPct val="20000"/>
              </a:spcBef>
              <a:spcAft>
                <a:spcPts val="0"/>
              </a:spcAft>
              <a:buClrTx/>
              <a:buSzTx/>
              <a:buFont typeface="Arial"/>
              <a:tabLst/>
            </a:pPr>
            <a:r>
              <a:rPr lang="en-US"/>
              <a:t>Click to edit Master title style</a:t>
            </a:r>
          </a:p>
        </p:txBody>
      </p:sp>
      <p:sp>
        <p:nvSpPr>
          <p:cNvPr id="5" name="Text Placeholder 3"/>
          <p:cNvSpPr>
            <a:spLocks noGrp="1"/>
          </p:cNvSpPr>
          <p:nvPr>
            <p:ph type="body" sz="quarter" idx="13"/>
          </p:nvPr>
        </p:nvSpPr>
        <p:spPr>
          <a:xfrm>
            <a:off x="1008000" y="2668773"/>
            <a:ext cx="3456517" cy="3248436"/>
          </a:xfrm>
        </p:spPr>
        <p:txBody>
          <a:bodyPr anchor="b" anchorCtr="0"/>
          <a:lstStyle>
            <a:lvl1pPr marL="0" indent="0">
              <a:buNone/>
              <a:defRPr>
                <a:solidFill>
                  <a:schemeClr val="bg1"/>
                </a:solidFill>
              </a:defRPr>
            </a:lvl1pPr>
            <a:lvl2pPr marL="609423" indent="0">
              <a:buNone/>
              <a:defRPr>
                <a:solidFill>
                  <a:schemeClr val="bg1"/>
                </a:solidFill>
              </a:defRPr>
            </a:lvl2pPr>
            <a:lvl3pPr marL="1218850" indent="0">
              <a:buNone/>
              <a:defRPr>
                <a:solidFill>
                  <a:schemeClr val="bg1"/>
                </a:solidFill>
              </a:defRPr>
            </a:lvl3pPr>
            <a:lvl4pPr marL="1828273" indent="0">
              <a:buNone/>
              <a:defRPr>
                <a:solidFill>
                  <a:schemeClr val="bg1"/>
                </a:solidFill>
              </a:defRPr>
            </a:lvl4pPr>
            <a:lvl5pPr marL="2437698"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pos="2342">
          <p15:clr>
            <a:srgbClr val="FBAE40"/>
          </p15:clr>
        </p15:guide>
        <p15:guide id="2" pos="312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slide - 1/3 gray left">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flipH="1">
            <a:off x="4876800" y="0"/>
            <a:ext cx="7315201" cy="6858000"/>
          </a:xfrm>
          <a:prstGeom prst="rect">
            <a:avLst/>
          </a:prstGeom>
          <a:solidFill>
            <a:schemeClr val="bg1"/>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p>
        </p:txBody>
      </p:sp>
      <p:sp>
        <p:nvSpPr>
          <p:cNvPr id="7" name="Text Placeholder 3"/>
          <p:cNvSpPr>
            <a:spLocks noGrp="1"/>
          </p:cNvSpPr>
          <p:nvPr>
            <p:ph type="body" sz="quarter" idx="18"/>
          </p:nvPr>
        </p:nvSpPr>
        <p:spPr>
          <a:xfrm>
            <a:off x="5414074" y="754880"/>
            <a:ext cx="6241393" cy="5175803"/>
          </a:xfrm>
        </p:spPr>
        <p:txBody>
          <a:bodyPr anchor="t" anchorCtr="0"/>
          <a:lstStyle>
            <a:lvl1pPr marL="0" indent="0">
              <a:buNone/>
              <a:defRPr/>
            </a:lvl1pPr>
            <a:lvl2pPr marL="609423" indent="0">
              <a:buNone/>
              <a:defRPr/>
            </a:lvl2pPr>
            <a:lvl3pPr marL="1218850" indent="0">
              <a:buNone/>
              <a:defRPr/>
            </a:lvl3pPr>
            <a:lvl4pPr marL="1828273" indent="0">
              <a:buNone/>
              <a:defRPr/>
            </a:lvl4pPr>
            <a:lvl5pPr marL="243769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1008000" y="748771"/>
            <a:ext cx="3456000" cy="1920000"/>
          </a:xfrm>
        </p:spPr>
        <p:txBody>
          <a:bodyPr vert="horz" lIns="91421" tIns="45710" rIns="91421" bIns="45710" rtlCol="0" anchor="t" anchorCtr="0">
            <a:noAutofit/>
          </a:bodyPr>
          <a:lstStyle>
            <a:lvl1pPr>
              <a:defRPr lang="en-US" sz="2400" spc="-80" dirty="0">
                <a:solidFill>
                  <a:schemeClr val="tx1"/>
                </a:solidFill>
              </a:defRPr>
            </a:lvl1pPr>
          </a:lstStyle>
          <a:p>
            <a:pPr marL="0" marR="0" lvl="0" indent="0" fontAlgn="auto">
              <a:lnSpc>
                <a:spcPct val="100000"/>
              </a:lnSpc>
              <a:spcBef>
                <a:spcPct val="20000"/>
              </a:spcBef>
              <a:spcAft>
                <a:spcPts val="0"/>
              </a:spcAft>
              <a:buClrTx/>
              <a:buSzTx/>
              <a:buFont typeface="Arial"/>
              <a:tabLst/>
            </a:pPr>
            <a:r>
              <a:rPr lang="en-US"/>
              <a:t>Click to edit Master title style</a:t>
            </a:r>
          </a:p>
        </p:txBody>
      </p:sp>
      <p:sp>
        <p:nvSpPr>
          <p:cNvPr id="5" name="Text Placeholder 3"/>
          <p:cNvSpPr>
            <a:spLocks noGrp="1"/>
          </p:cNvSpPr>
          <p:nvPr>
            <p:ph type="body" sz="quarter" idx="13"/>
          </p:nvPr>
        </p:nvSpPr>
        <p:spPr>
          <a:xfrm>
            <a:off x="1008000" y="2668773"/>
            <a:ext cx="3456517" cy="3248436"/>
          </a:xfrm>
        </p:spPr>
        <p:txBody>
          <a:bodyPr anchor="b" anchorCtr="0"/>
          <a:lstStyle>
            <a:lvl1pPr marL="0" indent="0">
              <a:buNone/>
              <a:defRPr/>
            </a:lvl1pPr>
            <a:lvl2pPr marL="609423" indent="0">
              <a:buNone/>
              <a:defRPr/>
            </a:lvl2pPr>
            <a:lvl3pPr marL="1218850" indent="0">
              <a:buNone/>
              <a:defRPr/>
            </a:lvl3pPr>
            <a:lvl4pPr marL="1828273" indent="0">
              <a:buNone/>
              <a:defRPr/>
            </a:lvl4pPr>
            <a:lvl5pPr marL="243769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pos="2342">
          <p15:clr>
            <a:srgbClr val="FBAE40"/>
          </p15:clr>
        </p15:guide>
        <p15:guide id="2" pos="312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3 image, 1/3 text horizontal">
    <p:spTree>
      <p:nvGrpSpPr>
        <p:cNvPr id="1" name=""/>
        <p:cNvGrpSpPr/>
        <p:nvPr/>
      </p:nvGrpSpPr>
      <p:grpSpPr>
        <a:xfrm>
          <a:off x="0" y="0"/>
          <a:ext cx="0" cy="0"/>
          <a:chOff x="0" y="0"/>
          <a:chExt cx="0" cy="0"/>
        </a:xfrm>
      </p:grpSpPr>
      <p:sp>
        <p:nvSpPr>
          <p:cNvPr id="12" name="Picture Placeholder 11"/>
          <p:cNvSpPr>
            <a:spLocks noGrp="1"/>
          </p:cNvSpPr>
          <p:nvPr>
            <p:ph type="pic" sz="quarter" idx="16"/>
          </p:nvPr>
        </p:nvSpPr>
        <p:spPr>
          <a:xfrm>
            <a:off x="0" y="3"/>
            <a:ext cx="12192000" cy="4386263"/>
          </a:xfrm>
          <a:solidFill>
            <a:schemeClr val="bg2"/>
          </a:solidFill>
        </p:spPr>
        <p:txBody>
          <a:bodyPr/>
          <a:lstStyle/>
          <a:p>
            <a:r>
              <a:rPr lang="en-US"/>
              <a:t>Drag picture to placeholder or click icon to add</a:t>
            </a:r>
          </a:p>
        </p:txBody>
      </p:sp>
      <p:sp>
        <p:nvSpPr>
          <p:cNvPr id="8" name="Text Placeholder 4"/>
          <p:cNvSpPr>
            <a:spLocks noGrp="1"/>
          </p:cNvSpPr>
          <p:nvPr>
            <p:ph type="body" sz="quarter" idx="17" hasCustomPrompt="1"/>
          </p:nvPr>
        </p:nvSpPr>
        <p:spPr>
          <a:xfrm>
            <a:off x="4778401" y="4772033"/>
            <a:ext cx="6409235" cy="1359831"/>
          </a:xfrm>
        </p:spPr>
        <p:txBody>
          <a:bodyPr lIns="90000" tIns="61200" bIns="61200" anchor="t" anchorCtr="0">
            <a:spAutoFit/>
          </a:bodyPr>
          <a:lstStyle>
            <a:lvl1pPr marL="0" indent="0">
              <a:spcBef>
                <a:spcPts val="1000"/>
              </a:spcBef>
              <a:buNone/>
              <a:defRPr baseline="0"/>
            </a:lvl1pPr>
            <a:lvl2pPr marL="609423" indent="0">
              <a:spcBef>
                <a:spcPts val="1000"/>
              </a:spcBef>
              <a:buNone/>
              <a:defRPr/>
            </a:lvl2pPr>
            <a:lvl3pPr marL="1218850" indent="0">
              <a:spcBef>
                <a:spcPts val="1000"/>
              </a:spcBef>
              <a:buNone/>
              <a:defRPr/>
            </a:lvl3pPr>
            <a:lvl4pPr marL="1828273" indent="0">
              <a:spcBef>
                <a:spcPts val="1000"/>
              </a:spcBef>
              <a:buNone/>
              <a:defRPr/>
            </a:lvl4pPr>
            <a:lvl5pPr marL="2437698" indent="0">
              <a:spcBef>
                <a:spcPts val="1000"/>
              </a:spcBef>
              <a:buNone/>
              <a:defRPr/>
            </a:lvl5pPr>
          </a:lstStyle>
          <a:p>
            <a:pPr lvl="0"/>
            <a:r>
              <a:rPr lang="en-US"/>
              <a:t>Use the Crop function in photoshop to align the image</a:t>
            </a:r>
          </a:p>
          <a:p>
            <a:pPr lvl="0"/>
            <a:r>
              <a:rPr lang="en-US"/>
              <a:t>Ideal image size is 1920x720 </a:t>
            </a:r>
          </a:p>
        </p:txBody>
      </p:sp>
      <p:sp>
        <p:nvSpPr>
          <p:cNvPr id="10" name="Title 6"/>
          <p:cNvSpPr>
            <a:spLocks noGrp="1"/>
          </p:cNvSpPr>
          <p:nvPr>
            <p:ph type="title" hasCustomPrompt="1"/>
          </p:nvPr>
        </p:nvSpPr>
        <p:spPr>
          <a:xfrm>
            <a:off x="932530" y="4772036"/>
            <a:ext cx="3516191" cy="1509408"/>
          </a:xfrm>
        </p:spPr>
        <p:txBody>
          <a:bodyPr vert="horz" lIns="91421" tIns="45710" rIns="91421" bIns="45710" rtlCol="0" anchor="t" anchorCtr="0">
            <a:noAutofit/>
          </a:bodyPr>
          <a:lstStyle>
            <a:lvl1pPr>
              <a:defRPr lang="en-US" sz="2400" spc="-80"/>
            </a:lvl1pPr>
          </a:lstStyle>
          <a:p>
            <a:pPr lvl="0"/>
            <a:r>
              <a:rPr lang="en-US"/>
              <a:t>Main title lorem ipsum dolor sit amet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Level 1">
    <p:bg>
      <p:bgPr>
        <a:solidFill>
          <a:schemeClr val="tx1">
            <a:lumMod val="10000"/>
            <a:lumOff val="90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8050949-BBE5-EB42-8C64-E078348FCDBC}"/>
              </a:ext>
            </a:extLst>
          </p:cNvPr>
          <p:cNvGrpSpPr/>
          <p:nvPr userDrawn="1"/>
        </p:nvGrpSpPr>
        <p:grpSpPr>
          <a:xfrm>
            <a:off x="0" y="-2161"/>
            <a:ext cx="12192000" cy="6862321"/>
            <a:chOff x="0" y="-2161"/>
            <a:chExt cx="12192000" cy="6862321"/>
          </a:xfrm>
        </p:grpSpPr>
        <p:sp>
          <p:nvSpPr>
            <p:cNvPr id="12" name="Rectangle 11">
              <a:extLst>
                <a:ext uri="{FF2B5EF4-FFF2-40B4-BE49-F238E27FC236}">
                  <a16:creationId xmlns:a16="http://schemas.microsoft.com/office/drawing/2014/main" id="{BF8F7C94-55EE-0E49-BAED-BAB9B7509845}"/>
                </a:ext>
              </a:extLst>
            </p:cNvPr>
            <p:cNvSpPr/>
            <p:nvPr/>
          </p:nvSpPr>
          <p:spPr>
            <a:xfrm>
              <a:off x="0" y="0"/>
              <a:ext cx="12192000" cy="114300"/>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20B3BED6-D19E-774B-9AFE-865A1173EE72}"/>
                </a:ext>
              </a:extLst>
            </p:cNvPr>
            <p:cNvSpPr/>
            <p:nvPr/>
          </p:nvSpPr>
          <p:spPr>
            <a:xfrm>
              <a:off x="0" y="6743700"/>
              <a:ext cx="12192000" cy="114300"/>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3144941D-9660-964E-B20E-C65B90B0E32B}"/>
                </a:ext>
              </a:extLst>
            </p:cNvPr>
            <p:cNvSpPr/>
            <p:nvPr/>
          </p:nvSpPr>
          <p:spPr>
            <a:xfrm rot="16200000">
              <a:off x="-3373560" y="3371400"/>
              <a:ext cx="6862321" cy="115200"/>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E94F504F-000D-2843-8A57-D3AF5C807DAC}"/>
                </a:ext>
              </a:extLst>
            </p:cNvPr>
            <p:cNvSpPr/>
            <p:nvPr/>
          </p:nvSpPr>
          <p:spPr>
            <a:xfrm rot="16200000">
              <a:off x="8703239" y="3371400"/>
              <a:ext cx="6862321" cy="115200"/>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grpSp>
      <p:sp>
        <p:nvSpPr>
          <p:cNvPr id="4" name="TextBox 3">
            <a:extLst>
              <a:ext uri="{FF2B5EF4-FFF2-40B4-BE49-F238E27FC236}">
                <a16:creationId xmlns:a16="http://schemas.microsoft.com/office/drawing/2014/main" id="{59F06224-2611-3445-B069-C1299896739B}"/>
              </a:ext>
            </a:extLst>
          </p:cNvPr>
          <p:cNvSpPr txBox="1"/>
          <p:nvPr userDrawn="1"/>
        </p:nvSpPr>
        <p:spPr>
          <a:xfrm>
            <a:off x="7649737" y="-1728439"/>
            <a:ext cx="0" cy="0"/>
          </a:xfrm>
          <a:prstGeom prst="rect">
            <a:avLst/>
          </a:prstGeom>
        </p:spPr>
        <p:txBody>
          <a:bodyPr vert="horz" wrap="none" lIns="91421" tIns="45710" rIns="91421" bIns="45710" rtlCol="0" anchor="t" anchorCtr="0">
            <a:noAutofit/>
          </a:bodyPr>
          <a:lstStyle/>
          <a:p>
            <a:pPr>
              <a:spcBef>
                <a:spcPct val="20000"/>
              </a:spcBef>
            </a:pPr>
            <a:endParaRPr lang="nl-NL" sz="2000" spc="80">
              <a:latin typeface="Assistant" charset="0"/>
              <a:ea typeface="Assistant" charset="0"/>
              <a:cs typeface="Assistant" charset="0"/>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3 image, 2/3 text horizontal">
    <p:spTree>
      <p:nvGrpSpPr>
        <p:cNvPr id="1" name=""/>
        <p:cNvGrpSpPr/>
        <p:nvPr/>
      </p:nvGrpSpPr>
      <p:grpSpPr>
        <a:xfrm>
          <a:off x="0" y="0"/>
          <a:ext cx="0" cy="0"/>
          <a:chOff x="0" y="0"/>
          <a:chExt cx="0" cy="0"/>
        </a:xfrm>
      </p:grpSpPr>
      <p:sp>
        <p:nvSpPr>
          <p:cNvPr id="12" name="Picture Placeholder 11"/>
          <p:cNvSpPr>
            <a:spLocks noGrp="1"/>
          </p:cNvSpPr>
          <p:nvPr>
            <p:ph type="pic" sz="quarter" idx="16"/>
          </p:nvPr>
        </p:nvSpPr>
        <p:spPr>
          <a:xfrm>
            <a:off x="0" y="2"/>
            <a:ext cx="12192000" cy="2471737"/>
          </a:xfrm>
          <a:solidFill>
            <a:schemeClr val="bg1">
              <a:lumMod val="95000"/>
            </a:schemeClr>
          </a:solidFill>
        </p:spPr>
        <p:txBody>
          <a:bodyPr/>
          <a:lstStyle/>
          <a:p>
            <a:r>
              <a:rPr lang="en-US"/>
              <a:t>Drag picture to placeholder or click icon to add</a:t>
            </a:r>
          </a:p>
        </p:txBody>
      </p:sp>
      <p:sp>
        <p:nvSpPr>
          <p:cNvPr id="7" name="Title 6"/>
          <p:cNvSpPr>
            <a:spLocks noGrp="1"/>
          </p:cNvSpPr>
          <p:nvPr>
            <p:ph type="title" hasCustomPrompt="1"/>
          </p:nvPr>
        </p:nvSpPr>
        <p:spPr>
          <a:xfrm>
            <a:off x="932530" y="2770199"/>
            <a:ext cx="3516191" cy="861748"/>
          </a:xfrm>
        </p:spPr>
        <p:txBody>
          <a:bodyPr vert="horz" lIns="91421" tIns="45710" rIns="91421" bIns="45710" rtlCol="0" anchor="t" anchorCtr="0">
            <a:noAutofit/>
          </a:bodyPr>
          <a:lstStyle>
            <a:lvl1pPr>
              <a:defRPr lang="en-US" sz="2400" spc="-80"/>
            </a:lvl1pPr>
          </a:lstStyle>
          <a:p>
            <a:pPr lvl="0"/>
            <a:r>
              <a:rPr lang="en-US"/>
              <a:t>Main title integer posuere</a:t>
            </a:r>
          </a:p>
        </p:txBody>
      </p:sp>
      <p:sp>
        <p:nvSpPr>
          <p:cNvPr id="10" name="Text Placeholder 4"/>
          <p:cNvSpPr>
            <a:spLocks noGrp="1"/>
          </p:cNvSpPr>
          <p:nvPr>
            <p:ph type="body" sz="quarter" idx="17" hasCustomPrompt="1"/>
          </p:nvPr>
        </p:nvSpPr>
        <p:spPr>
          <a:xfrm>
            <a:off x="4778401" y="2770198"/>
            <a:ext cx="6409235" cy="3093639"/>
          </a:xfrm>
        </p:spPr>
        <p:txBody>
          <a:bodyPr vert="horz" lIns="90000" tIns="61200" rIns="91421" bIns="61200" rtlCol="0" anchor="t" anchorCtr="0">
            <a:spAutoFit/>
          </a:bodyPr>
          <a:lstStyle>
            <a:lvl1pPr>
              <a:defRPr lang="en-US"/>
            </a:lvl1pPr>
          </a:lstStyle>
          <a:p>
            <a:pPr marL="0" lvl="0" indent="0">
              <a:spcBef>
                <a:spcPts val="1000"/>
              </a:spcBef>
              <a:buNone/>
            </a:pPr>
            <a:r>
              <a:rPr lang="en-US"/>
              <a:t>Use the Crop function in photoshop to align the image</a:t>
            </a:r>
          </a:p>
          <a:p>
            <a:pPr marL="0" lvl="0" indent="0">
              <a:spcBef>
                <a:spcPts val="1000"/>
              </a:spcBef>
              <a:buNone/>
            </a:pPr>
            <a:r>
              <a:rPr lang="en-US"/>
              <a:t>Ideal image size is 1920x360 </a:t>
            </a:r>
          </a:p>
          <a:p>
            <a:pPr marL="0" lvl="0" indent="0">
              <a:spcBef>
                <a:spcPts val="1000"/>
              </a:spcBef>
              <a:buNone/>
            </a:pPr>
            <a:r>
              <a:rPr lang="en-US"/>
              <a:t>Donec id elit non mi porta gravida at eget metus. </a:t>
            </a:r>
          </a:p>
          <a:p>
            <a:pPr marL="0" lvl="0" indent="0">
              <a:spcBef>
                <a:spcPts val="1000"/>
              </a:spcBef>
              <a:buNone/>
            </a:pPr>
            <a:r>
              <a:rPr lang="en-US"/>
              <a:t>Praesent commodo cursus magna, vel scelerisque nis lorem sint.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ckup - 2/3 image right">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933" y="0"/>
            <a:ext cx="4894732" cy="6858000"/>
          </a:xfrm>
          <a:prstGeom prst="rect">
            <a:avLst/>
          </a:prstGeom>
          <a:solidFill>
            <a:schemeClr val="bg2"/>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p>
        </p:txBody>
      </p:sp>
      <p:sp>
        <p:nvSpPr>
          <p:cNvPr id="5" name="Title 1"/>
          <p:cNvSpPr>
            <a:spLocks noGrp="1"/>
          </p:cNvSpPr>
          <p:nvPr>
            <p:ph type="title"/>
          </p:nvPr>
        </p:nvSpPr>
        <p:spPr>
          <a:xfrm>
            <a:off x="1008000" y="748772"/>
            <a:ext cx="3456000" cy="1920000"/>
          </a:xfrm>
        </p:spPr>
        <p:txBody>
          <a:bodyPr vert="horz" lIns="91421" tIns="45710" rIns="91421" bIns="45710" rtlCol="0" anchor="t" anchorCtr="0">
            <a:noAutofit/>
          </a:bodyPr>
          <a:lstStyle>
            <a:lvl1pPr>
              <a:defRPr lang="en-US" sz="2400" spc="-80" dirty="0"/>
            </a:lvl1pPr>
          </a:lstStyle>
          <a:p>
            <a:pPr marL="0" marR="0" lvl="0" indent="0" fontAlgn="auto">
              <a:lnSpc>
                <a:spcPct val="100000"/>
              </a:lnSpc>
              <a:spcBef>
                <a:spcPct val="20000"/>
              </a:spcBef>
              <a:spcAft>
                <a:spcPts val="0"/>
              </a:spcAft>
              <a:buClrTx/>
              <a:buSzTx/>
              <a:buFont typeface="Arial"/>
              <a:tabLst/>
            </a:pPr>
            <a:r>
              <a:rPr lang="en-US"/>
              <a:t>Click to edit Master title style</a:t>
            </a:r>
          </a:p>
        </p:txBody>
      </p:sp>
      <p:sp>
        <p:nvSpPr>
          <p:cNvPr id="4" name="Text Placeholder 3"/>
          <p:cNvSpPr>
            <a:spLocks noGrp="1"/>
          </p:cNvSpPr>
          <p:nvPr>
            <p:ph type="body" sz="quarter" idx="13"/>
          </p:nvPr>
        </p:nvSpPr>
        <p:spPr>
          <a:xfrm>
            <a:off x="1008000" y="2668773"/>
            <a:ext cx="3456517" cy="3248436"/>
          </a:xfrm>
        </p:spPr>
        <p:txBody>
          <a:bodyPr anchor="b" anchorCtr="0"/>
          <a:lstStyle>
            <a:lvl1pPr marL="0" indent="0">
              <a:buNone/>
              <a:defRPr/>
            </a:lvl1pPr>
            <a:lvl2pPr marL="609423" indent="0">
              <a:buNone/>
              <a:defRPr/>
            </a:lvl2pPr>
            <a:lvl3pPr marL="1218850" indent="0">
              <a:buNone/>
              <a:defRPr/>
            </a:lvl3pPr>
            <a:lvl4pPr marL="1828273" indent="0">
              <a:buNone/>
              <a:defRPr/>
            </a:lvl4pPr>
            <a:lvl5pPr marL="243769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pos="2342">
          <p15:clr>
            <a:srgbClr val="FBAE40"/>
          </p15:clr>
        </p15:guide>
        <p15:guide id="2" pos="312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ockup - print">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933" y="0"/>
            <a:ext cx="4894732" cy="6858000"/>
          </a:xfrm>
          <a:prstGeom prst="rect">
            <a:avLst/>
          </a:prstGeom>
          <a:solidFill>
            <a:schemeClr val="bg2"/>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p>
        </p:txBody>
      </p:sp>
      <p:sp>
        <p:nvSpPr>
          <p:cNvPr id="5" name="Title 1"/>
          <p:cNvSpPr>
            <a:spLocks noGrp="1"/>
          </p:cNvSpPr>
          <p:nvPr>
            <p:ph type="title"/>
          </p:nvPr>
        </p:nvSpPr>
        <p:spPr>
          <a:xfrm>
            <a:off x="1008000" y="748772"/>
            <a:ext cx="3456000" cy="1920000"/>
          </a:xfrm>
        </p:spPr>
        <p:txBody>
          <a:bodyPr vert="horz" lIns="91421" tIns="45710" rIns="91421" bIns="45710" rtlCol="0" anchor="t" anchorCtr="0">
            <a:noAutofit/>
          </a:bodyPr>
          <a:lstStyle>
            <a:lvl1pPr>
              <a:defRPr lang="en-US" sz="2400" spc="-80" dirty="0"/>
            </a:lvl1pPr>
          </a:lstStyle>
          <a:p>
            <a:pPr marL="0" marR="0" lvl="0" indent="0" fontAlgn="auto">
              <a:lnSpc>
                <a:spcPct val="100000"/>
              </a:lnSpc>
              <a:spcBef>
                <a:spcPct val="20000"/>
              </a:spcBef>
              <a:spcAft>
                <a:spcPts val="0"/>
              </a:spcAft>
              <a:buClrTx/>
              <a:buSzTx/>
              <a:buFont typeface="Arial"/>
              <a:tabLst/>
            </a:pPr>
            <a:r>
              <a:rPr lang="en-US"/>
              <a:t>Click to edit Master title style</a:t>
            </a:r>
          </a:p>
        </p:txBody>
      </p:sp>
      <p:sp>
        <p:nvSpPr>
          <p:cNvPr id="4" name="Text Placeholder 3"/>
          <p:cNvSpPr>
            <a:spLocks noGrp="1"/>
          </p:cNvSpPr>
          <p:nvPr>
            <p:ph type="body" sz="quarter" idx="13"/>
          </p:nvPr>
        </p:nvSpPr>
        <p:spPr>
          <a:xfrm>
            <a:off x="1008000" y="2668773"/>
            <a:ext cx="3456517" cy="3248436"/>
          </a:xfrm>
        </p:spPr>
        <p:txBody>
          <a:bodyPr anchor="b" anchorCtr="0"/>
          <a:lstStyle>
            <a:lvl1pPr marL="0" indent="0">
              <a:buNone/>
              <a:defRPr/>
            </a:lvl1pPr>
            <a:lvl2pPr marL="609423" indent="0">
              <a:buNone/>
              <a:defRPr/>
            </a:lvl2pPr>
            <a:lvl3pPr marL="1218850" indent="0">
              <a:buNone/>
              <a:defRPr/>
            </a:lvl3pPr>
            <a:lvl4pPr marL="1828273" indent="0">
              <a:buNone/>
              <a:defRPr/>
            </a:lvl4pPr>
            <a:lvl5pPr marL="243769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2"/>
          <p:cNvSpPr>
            <a:spLocks noGrp="1"/>
          </p:cNvSpPr>
          <p:nvPr>
            <p:ph type="pic" sz="quarter" idx="14"/>
          </p:nvPr>
        </p:nvSpPr>
        <p:spPr>
          <a:xfrm>
            <a:off x="6689512" y="748773"/>
            <a:ext cx="3790632" cy="5360456"/>
          </a:xfrm>
          <a:ln>
            <a:noFill/>
          </a:ln>
          <a:effectLst/>
        </p:spPr>
        <p:txBody>
          <a:bodyPr/>
          <a:lstStyle/>
          <a:p>
            <a:r>
              <a:rPr lang="en-US"/>
              <a:t>Drag picture to placeholder or click icon to add</a:t>
            </a:r>
          </a:p>
        </p:txBody>
      </p:sp>
    </p:spTree>
  </p:cSld>
  <p:clrMapOvr>
    <a:masterClrMapping/>
  </p:clrMapOvr>
  <p:extLst>
    <p:ext uri="{DCECCB84-F9BA-43D5-87BE-67443E8EF086}">
      <p15:sldGuideLst xmlns:p15="http://schemas.microsoft.com/office/powerpoint/2012/main">
        <p15:guide id="1" pos="2342">
          <p15:clr>
            <a:srgbClr val="FBAE40"/>
          </p15:clr>
        </p15:guide>
        <p15:guide id="2" pos="312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ockup - mobile">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933" y="0"/>
            <a:ext cx="4894732" cy="6858000"/>
          </a:xfrm>
          <a:prstGeom prst="rect">
            <a:avLst/>
          </a:prstGeom>
          <a:solidFill>
            <a:schemeClr val="bg2"/>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p>
        </p:txBody>
      </p:sp>
      <p:sp>
        <p:nvSpPr>
          <p:cNvPr id="5" name="Title 1"/>
          <p:cNvSpPr>
            <a:spLocks noGrp="1"/>
          </p:cNvSpPr>
          <p:nvPr>
            <p:ph type="title"/>
          </p:nvPr>
        </p:nvSpPr>
        <p:spPr>
          <a:xfrm>
            <a:off x="1008000" y="748772"/>
            <a:ext cx="3456000" cy="1920000"/>
          </a:xfrm>
        </p:spPr>
        <p:txBody>
          <a:bodyPr vert="horz" lIns="91421" tIns="45710" rIns="91421" bIns="45710" rtlCol="0" anchor="t" anchorCtr="0">
            <a:noAutofit/>
          </a:bodyPr>
          <a:lstStyle>
            <a:lvl1pPr>
              <a:defRPr lang="en-US" sz="2400" spc="-80" dirty="0"/>
            </a:lvl1pPr>
          </a:lstStyle>
          <a:p>
            <a:pPr marL="0" marR="0" lvl="0" indent="0" fontAlgn="auto">
              <a:lnSpc>
                <a:spcPct val="100000"/>
              </a:lnSpc>
              <a:spcBef>
                <a:spcPct val="20000"/>
              </a:spcBef>
              <a:spcAft>
                <a:spcPts val="0"/>
              </a:spcAft>
              <a:buClrTx/>
              <a:buSzTx/>
              <a:buFont typeface="Arial"/>
              <a:tabLst/>
            </a:pPr>
            <a:r>
              <a:rPr lang="en-US"/>
              <a:t>Click to edit Master title style</a:t>
            </a:r>
          </a:p>
        </p:txBody>
      </p:sp>
      <p:sp>
        <p:nvSpPr>
          <p:cNvPr id="4" name="Text Placeholder 3"/>
          <p:cNvSpPr>
            <a:spLocks noGrp="1"/>
          </p:cNvSpPr>
          <p:nvPr>
            <p:ph type="body" sz="quarter" idx="13"/>
          </p:nvPr>
        </p:nvSpPr>
        <p:spPr>
          <a:xfrm>
            <a:off x="1008000" y="2668773"/>
            <a:ext cx="3456517" cy="3248436"/>
          </a:xfrm>
        </p:spPr>
        <p:txBody>
          <a:bodyPr anchor="b" anchorCtr="0"/>
          <a:lstStyle>
            <a:lvl1pPr marL="0" indent="0">
              <a:buNone/>
              <a:defRPr/>
            </a:lvl1pPr>
            <a:lvl2pPr marL="609423" indent="0">
              <a:buNone/>
              <a:defRPr/>
            </a:lvl2pPr>
            <a:lvl3pPr marL="1218850" indent="0">
              <a:buNone/>
              <a:defRPr/>
            </a:lvl3pPr>
            <a:lvl4pPr marL="1828273" indent="0">
              <a:buNone/>
              <a:defRPr/>
            </a:lvl4pPr>
            <a:lvl5pPr marL="243769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9549" y="578463"/>
            <a:ext cx="2803200" cy="5650579"/>
          </a:xfrm>
          <a:prstGeom prst="rect">
            <a:avLst/>
          </a:prstGeom>
          <a:ln>
            <a:noFill/>
          </a:ln>
          <a:effectLst>
            <a:outerShdw blurRad="635000" dist="254000" dir="5400000" algn="tl" rotWithShape="0">
              <a:srgbClr val="333333">
                <a:alpha val="40000"/>
              </a:srgbClr>
            </a:outerShdw>
          </a:effectLst>
        </p:spPr>
      </p:pic>
      <p:sp>
        <p:nvSpPr>
          <p:cNvPr id="15" name="Picture Placeholder 12"/>
          <p:cNvSpPr>
            <a:spLocks noGrp="1"/>
          </p:cNvSpPr>
          <p:nvPr>
            <p:ph type="pic" sz="quarter" idx="14"/>
          </p:nvPr>
        </p:nvSpPr>
        <p:spPr>
          <a:xfrm>
            <a:off x="7339949" y="1134324"/>
            <a:ext cx="2702400" cy="4795200"/>
          </a:xfrm>
          <a:effectLst>
            <a:innerShdw blurRad="38100" dist="38100" dir="16200000">
              <a:prstClr val="black">
                <a:alpha val="5000"/>
              </a:prstClr>
            </a:innerShdw>
          </a:effectLst>
        </p:spPr>
        <p:txBody>
          <a:bodyPr/>
          <a:lstStyle/>
          <a:p>
            <a:r>
              <a:rPr lang="en-US"/>
              <a:t>Drag picture to placeholder or click icon to add</a:t>
            </a:r>
          </a:p>
        </p:txBody>
      </p:sp>
    </p:spTree>
  </p:cSld>
  <p:clrMapOvr>
    <a:masterClrMapping/>
  </p:clrMapOvr>
  <p:extLst>
    <p:ext uri="{DCECCB84-F9BA-43D5-87BE-67443E8EF086}">
      <p15:sldGuideLst xmlns:p15="http://schemas.microsoft.com/office/powerpoint/2012/main">
        <p15:guide id="1" pos="2342">
          <p15:clr>
            <a:srgbClr val="FBAE40"/>
          </p15:clr>
        </p15:guide>
        <p15:guide id="2" pos="312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ockup - tablet">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933" y="0"/>
            <a:ext cx="4894732" cy="6858000"/>
          </a:xfrm>
          <a:prstGeom prst="rect">
            <a:avLst/>
          </a:prstGeom>
          <a:solidFill>
            <a:schemeClr val="bg2"/>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p>
        </p:txBody>
      </p:sp>
      <p:sp>
        <p:nvSpPr>
          <p:cNvPr id="5" name="Title 1"/>
          <p:cNvSpPr>
            <a:spLocks noGrp="1"/>
          </p:cNvSpPr>
          <p:nvPr>
            <p:ph type="title"/>
          </p:nvPr>
        </p:nvSpPr>
        <p:spPr>
          <a:xfrm>
            <a:off x="1008000" y="748772"/>
            <a:ext cx="3456000" cy="1920000"/>
          </a:xfrm>
        </p:spPr>
        <p:txBody>
          <a:bodyPr vert="horz" lIns="91421" tIns="45710" rIns="91421" bIns="45710" rtlCol="0" anchor="t" anchorCtr="0">
            <a:noAutofit/>
          </a:bodyPr>
          <a:lstStyle>
            <a:lvl1pPr>
              <a:defRPr lang="en-US" sz="2400" spc="-80" dirty="0"/>
            </a:lvl1pPr>
          </a:lstStyle>
          <a:p>
            <a:pPr marL="0" marR="0" lvl="0" indent="0" fontAlgn="auto">
              <a:lnSpc>
                <a:spcPct val="100000"/>
              </a:lnSpc>
              <a:spcBef>
                <a:spcPct val="20000"/>
              </a:spcBef>
              <a:spcAft>
                <a:spcPts val="0"/>
              </a:spcAft>
              <a:buClrTx/>
              <a:buSzTx/>
              <a:buFont typeface="Arial"/>
              <a:tabLst/>
            </a:pPr>
            <a:r>
              <a:rPr lang="en-US"/>
              <a:t>Click to edit Master title style</a:t>
            </a:r>
          </a:p>
        </p:txBody>
      </p:sp>
      <p:sp>
        <p:nvSpPr>
          <p:cNvPr id="4" name="Text Placeholder 3"/>
          <p:cNvSpPr>
            <a:spLocks noGrp="1"/>
          </p:cNvSpPr>
          <p:nvPr>
            <p:ph type="body" sz="quarter" idx="13"/>
          </p:nvPr>
        </p:nvSpPr>
        <p:spPr>
          <a:xfrm>
            <a:off x="1008000" y="2668773"/>
            <a:ext cx="3456517" cy="3248436"/>
          </a:xfrm>
        </p:spPr>
        <p:txBody>
          <a:bodyPr anchor="b" anchorCtr="0"/>
          <a:lstStyle>
            <a:lvl1pPr marL="0" indent="0">
              <a:buNone/>
              <a:defRPr/>
            </a:lvl1pPr>
            <a:lvl2pPr marL="609423" indent="0">
              <a:buNone/>
              <a:defRPr/>
            </a:lvl2pPr>
            <a:lvl3pPr marL="1218850" indent="0">
              <a:buNone/>
              <a:defRPr/>
            </a:lvl3pPr>
            <a:lvl4pPr marL="1828273" indent="0">
              <a:buNone/>
              <a:defRPr/>
            </a:lvl4pPr>
            <a:lvl5pPr marL="243769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9487" y="1017746"/>
            <a:ext cx="6572675" cy="4822509"/>
          </a:xfrm>
          <a:prstGeom prst="rect">
            <a:avLst/>
          </a:prstGeom>
          <a:ln>
            <a:noFill/>
          </a:ln>
          <a:effectLst>
            <a:outerShdw blurRad="635000" dist="254000" dir="5400000" algn="tl" rotWithShape="0">
              <a:srgbClr val="333333">
                <a:alpha val="40000"/>
              </a:srgbClr>
            </a:outerShdw>
          </a:effectLst>
        </p:spPr>
      </p:pic>
      <p:sp>
        <p:nvSpPr>
          <p:cNvPr id="11" name="Picture Placeholder 12"/>
          <p:cNvSpPr>
            <a:spLocks noGrp="1"/>
          </p:cNvSpPr>
          <p:nvPr>
            <p:ph type="pic" sz="quarter" idx="14"/>
          </p:nvPr>
        </p:nvSpPr>
        <p:spPr>
          <a:xfrm>
            <a:off x="5617580" y="1225466"/>
            <a:ext cx="5881797" cy="4403021"/>
          </a:xfrm>
          <a:effectLst>
            <a:innerShdw blurRad="127000" dist="25400" dir="16200000">
              <a:prstClr val="black">
                <a:alpha val="5000"/>
              </a:prstClr>
            </a:innerShdw>
          </a:effectLst>
        </p:spPr>
        <p:txBody>
          <a:bodyPr/>
          <a:lstStyle/>
          <a:p>
            <a:r>
              <a:rPr lang="en-US"/>
              <a:t>Drag picture to placeholder or click icon to add</a:t>
            </a:r>
          </a:p>
        </p:txBody>
      </p:sp>
    </p:spTree>
  </p:cSld>
  <p:clrMapOvr>
    <a:masterClrMapping/>
  </p:clrMapOvr>
  <p:extLst>
    <p:ext uri="{DCECCB84-F9BA-43D5-87BE-67443E8EF086}">
      <p15:sldGuideLst xmlns:p15="http://schemas.microsoft.com/office/powerpoint/2012/main">
        <p15:guide id="1" pos="2342">
          <p15:clr>
            <a:srgbClr val="FBAE40"/>
          </p15:clr>
        </p15:guide>
        <p15:guide id="2" pos="312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Mockup - laptop">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933" y="0"/>
            <a:ext cx="4894732" cy="6858000"/>
          </a:xfrm>
          <a:prstGeom prst="rect">
            <a:avLst/>
          </a:prstGeom>
          <a:solidFill>
            <a:schemeClr val="bg2"/>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p>
        </p:txBody>
      </p:sp>
      <p:sp>
        <p:nvSpPr>
          <p:cNvPr id="5" name="Title 1"/>
          <p:cNvSpPr>
            <a:spLocks noGrp="1"/>
          </p:cNvSpPr>
          <p:nvPr>
            <p:ph type="title"/>
          </p:nvPr>
        </p:nvSpPr>
        <p:spPr>
          <a:xfrm>
            <a:off x="1008001" y="748772"/>
            <a:ext cx="1831844" cy="1920000"/>
          </a:xfrm>
        </p:spPr>
        <p:txBody>
          <a:bodyPr vert="horz" lIns="91421" tIns="45710" rIns="91421" bIns="45710" rtlCol="0" anchor="t" anchorCtr="0">
            <a:noAutofit/>
          </a:bodyPr>
          <a:lstStyle>
            <a:lvl1pPr>
              <a:defRPr lang="en-US" sz="2400" spc="-80" dirty="0"/>
            </a:lvl1pPr>
          </a:lstStyle>
          <a:p>
            <a:pPr marL="0" marR="0" lvl="0" indent="0" fontAlgn="auto">
              <a:lnSpc>
                <a:spcPct val="100000"/>
              </a:lnSpc>
              <a:spcBef>
                <a:spcPct val="20000"/>
              </a:spcBef>
              <a:spcAft>
                <a:spcPts val="0"/>
              </a:spcAft>
              <a:buClrTx/>
              <a:buSzTx/>
              <a:buFont typeface="Arial"/>
              <a:tabLst/>
            </a:pPr>
            <a:r>
              <a:rPr lang="en-US"/>
              <a:t>Click to edit Master title style</a:t>
            </a:r>
          </a:p>
        </p:txBody>
      </p:sp>
      <p:sp>
        <p:nvSpPr>
          <p:cNvPr id="4" name="Text Placeholder 3"/>
          <p:cNvSpPr>
            <a:spLocks noGrp="1"/>
          </p:cNvSpPr>
          <p:nvPr>
            <p:ph type="body" sz="quarter" idx="13"/>
          </p:nvPr>
        </p:nvSpPr>
        <p:spPr>
          <a:xfrm>
            <a:off x="1008001" y="2668773"/>
            <a:ext cx="1831844" cy="3248436"/>
          </a:xfrm>
        </p:spPr>
        <p:txBody>
          <a:bodyPr anchor="b" anchorCtr="0"/>
          <a:lstStyle>
            <a:lvl1pPr marL="0" indent="0">
              <a:buFont typeface="Arial" charset="0"/>
              <a:buNone/>
              <a:defRPr/>
            </a:lvl1pPr>
            <a:lvl2pPr marL="609423" indent="0">
              <a:buFont typeface="Arial" charset="0"/>
              <a:buNone/>
              <a:defRPr/>
            </a:lvl2pPr>
            <a:lvl3pPr marL="1218850" indent="0">
              <a:buFont typeface="Arial" charset="0"/>
              <a:buNone/>
              <a:defRPr/>
            </a:lvl3pPr>
            <a:lvl4pPr marL="1828273" indent="0">
              <a:buFont typeface="Arial" charset="0"/>
              <a:buNone/>
              <a:defRPr/>
            </a:lvl4pPr>
            <a:lvl5pPr marL="2437698" indent="0">
              <a:buFont typeface="Arial" charse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8741" y="579009"/>
            <a:ext cx="9815009" cy="5582287"/>
          </a:xfrm>
          <a:prstGeom prst="rect">
            <a:avLst/>
          </a:prstGeom>
          <a:ln>
            <a:noFill/>
          </a:ln>
          <a:effectLst>
            <a:outerShdw blurRad="635000" dist="254000" dir="5400000" algn="tl" rotWithShape="0">
              <a:srgbClr val="333333">
                <a:alpha val="40000"/>
              </a:srgbClr>
            </a:outerShdw>
          </a:effectLst>
        </p:spPr>
      </p:pic>
      <p:sp>
        <p:nvSpPr>
          <p:cNvPr id="11" name="Picture Placeholder 12"/>
          <p:cNvSpPr>
            <a:spLocks noGrp="1"/>
          </p:cNvSpPr>
          <p:nvPr>
            <p:ph type="pic" sz="quarter" idx="14"/>
          </p:nvPr>
        </p:nvSpPr>
        <p:spPr>
          <a:xfrm>
            <a:off x="3091200" y="822221"/>
            <a:ext cx="7848000" cy="4905600"/>
          </a:xfrm>
          <a:effectLst>
            <a:innerShdw blurRad="127000" dist="25400" dir="16200000">
              <a:prstClr val="black">
                <a:alpha val="5000"/>
              </a:prstClr>
            </a:innerShdw>
          </a:effectLst>
        </p:spPr>
        <p:txBody>
          <a:bodyPr/>
          <a:lstStyle/>
          <a:p>
            <a:r>
              <a:rPr lang="en-US"/>
              <a:t>Drag picture to placeholder or click icon to add</a:t>
            </a:r>
          </a:p>
        </p:txBody>
      </p:sp>
    </p:spTree>
  </p:cSld>
  <p:clrMapOvr>
    <a:masterClrMapping/>
  </p:clrMapOvr>
  <p:extLst>
    <p:ext uri="{DCECCB84-F9BA-43D5-87BE-67443E8EF086}">
      <p15:sldGuideLst xmlns:p15="http://schemas.microsoft.com/office/powerpoint/2012/main">
        <p15:guide id="1" pos="2342">
          <p15:clr>
            <a:srgbClr val="FBAE40"/>
          </p15:clr>
        </p15:guide>
        <p15:guide id="2" pos="312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slide">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0" y="-2161"/>
            <a:ext cx="12192000" cy="6862321"/>
            <a:chOff x="0" y="-2161"/>
            <a:chExt cx="12192000" cy="6862321"/>
          </a:xfrm>
        </p:grpSpPr>
        <p:sp>
          <p:nvSpPr>
            <p:cNvPr id="14" name="Rectangle 13"/>
            <p:cNvSpPr/>
            <p:nvPr/>
          </p:nvSpPr>
          <p:spPr>
            <a:xfrm>
              <a:off x="0" y="0"/>
              <a:ext cx="12192000" cy="1143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6" name="Rectangle 15"/>
            <p:cNvSpPr/>
            <p:nvPr/>
          </p:nvSpPr>
          <p:spPr>
            <a:xfrm>
              <a:off x="0" y="6743700"/>
              <a:ext cx="12192000" cy="1143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7" name="Rectangle 16"/>
            <p:cNvSpPr/>
            <p:nvPr/>
          </p:nvSpPr>
          <p:spPr>
            <a:xfrm rot="16200000">
              <a:off x="-3373560" y="3371400"/>
              <a:ext cx="6862321" cy="1152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8" name="Rectangle 17"/>
            <p:cNvSpPr/>
            <p:nvPr/>
          </p:nvSpPr>
          <p:spPr>
            <a:xfrm rot="16200000">
              <a:off x="8703239" y="3371400"/>
              <a:ext cx="6862321" cy="1152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grpSp>
      <p:sp>
        <p:nvSpPr>
          <p:cNvPr id="2" name="Title 1"/>
          <p:cNvSpPr>
            <a:spLocks noGrp="1"/>
          </p:cNvSpPr>
          <p:nvPr>
            <p:ph type="ctrTitle" hasCustomPrompt="1"/>
          </p:nvPr>
        </p:nvSpPr>
        <p:spPr>
          <a:xfrm>
            <a:off x="994085" y="757025"/>
            <a:ext cx="10361240" cy="2464921"/>
          </a:xfrm>
        </p:spPr>
        <p:txBody>
          <a:bodyPr anchor="b">
            <a:normAutofit/>
          </a:bodyPr>
          <a:lstStyle>
            <a:lvl1pPr algn="l">
              <a:lnSpc>
                <a:spcPts val="6000"/>
              </a:lnSpc>
              <a:defRPr sz="6000" b="0" i="0" kern="1200" cap="none" spc="-200" baseline="0">
                <a:solidFill>
                  <a:srgbClr val="85D4E6"/>
                </a:solidFill>
                <a:latin typeface="Boondoggle-Montserrat" charset="0"/>
                <a:ea typeface="Boondoggle-Montserrat" charset="0"/>
                <a:cs typeface="Boondoggle-Montserrat" charset="0"/>
              </a:defRPr>
            </a:lvl1pPr>
          </a:lstStyle>
          <a:p>
            <a:r>
              <a:rPr lang="nl-BE"/>
              <a:t>Our awesome team</a:t>
            </a:r>
            <a:endParaRPr lang="en-US"/>
          </a:p>
        </p:txBody>
      </p:sp>
      <p:grpSp>
        <p:nvGrpSpPr>
          <p:cNvPr id="9" name="Group 8"/>
          <p:cNvGrpSpPr/>
          <p:nvPr/>
        </p:nvGrpSpPr>
        <p:grpSpPr>
          <a:xfrm>
            <a:off x="0" y="-2161"/>
            <a:ext cx="12192000" cy="6862321"/>
            <a:chOff x="0" y="-2161"/>
            <a:chExt cx="12192000" cy="6862321"/>
          </a:xfrm>
        </p:grpSpPr>
        <p:sp>
          <p:nvSpPr>
            <p:cNvPr id="10" name="Rectangle 9"/>
            <p:cNvSpPr/>
            <p:nvPr/>
          </p:nvSpPr>
          <p:spPr>
            <a:xfrm>
              <a:off x="0" y="0"/>
              <a:ext cx="12192000" cy="1143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1" name="Rectangle 10"/>
            <p:cNvSpPr/>
            <p:nvPr/>
          </p:nvSpPr>
          <p:spPr>
            <a:xfrm>
              <a:off x="0" y="6743700"/>
              <a:ext cx="12192000" cy="1143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2" name="Rectangle 11"/>
            <p:cNvSpPr/>
            <p:nvPr/>
          </p:nvSpPr>
          <p:spPr>
            <a:xfrm rot="16200000">
              <a:off x="-3373560" y="3371400"/>
              <a:ext cx="6862321" cy="1152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3" name="Rectangle 12"/>
            <p:cNvSpPr/>
            <p:nvPr/>
          </p:nvSpPr>
          <p:spPr>
            <a:xfrm rot="16200000">
              <a:off x="8703239" y="3371400"/>
              <a:ext cx="6862321" cy="1152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grpSp>
      <p:sp>
        <p:nvSpPr>
          <p:cNvPr id="30" name="Picture Placeholder 29"/>
          <p:cNvSpPr>
            <a:spLocks noGrp="1"/>
          </p:cNvSpPr>
          <p:nvPr>
            <p:ph type="pic" sz="quarter" idx="10"/>
          </p:nvPr>
        </p:nvSpPr>
        <p:spPr>
          <a:xfrm>
            <a:off x="993775" y="3931664"/>
            <a:ext cx="1044000" cy="1044000"/>
          </a:xfrm>
          <a:custGeom>
            <a:avLst/>
            <a:gdLst>
              <a:gd name="connsiteX0" fmla="*/ 522000 w 1044000"/>
              <a:gd name="connsiteY0" fmla="*/ 0 h 1044000"/>
              <a:gd name="connsiteX1" fmla="*/ 1044000 w 1044000"/>
              <a:gd name="connsiteY1" fmla="*/ 522000 h 1044000"/>
              <a:gd name="connsiteX2" fmla="*/ 522000 w 1044000"/>
              <a:gd name="connsiteY2" fmla="*/ 1044000 h 1044000"/>
              <a:gd name="connsiteX3" fmla="*/ 0 w 1044000"/>
              <a:gd name="connsiteY3" fmla="*/ 522000 h 1044000"/>
              <a:gd name="connsiteX4" fmla="*/ 522000 w 1044000"/>
              <a:gd name="connsiteY4" fmla="*/ 0 h 10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000" h="1044000">
                <a:moveTo>
                  <a:pt x="522000" y="0"/>
                </a:moveTo>
                <a:cubicBezTo>
                  <a:pt x="810293" y="0"/>
                  <a:pt x="1044000" y="233707"/>
                  <a:pt x="1044000" y="522000"/>
                </a:cubicBezTo>
                <a:cubicBezTo>
                  <a:pt x="1044000" y="810293"/>
                  <a:pt x="810293" y="1044000"/>
                  <a:pt x="522000" y="1044000"/>
                </a:cubicBezTo>
                <a:cubicBezTo>
                  <a:pt x="233707" y="1044000"/>
                  <a:pt x="0" y="810293"/>
                  <a:pt x="0" y="522000"/>
                </a:cubicBezTo>
                <a:cubicBezTo>
                  <a:pt x="0" y="233707"/>
                  <a:pt x="233707" y="0"/>
                  <a:pt x="522000" y="0"/>
                </a:cubicBezTo>
                <a:close/>
              </a:path>
            </a:pathLst>
          </a:custGeom>
          <a:noFill/>
          <a:ln w="25400">
            <a:noFill/>
          </a:ln>
        </p:spPr>
        <p:txBody>
          <a:bodyPr wrap="square">
            <a:noAutofit/>
          </a:bodyPr>
          <a:lstStyle>
            <a:lvl1pPr marL="0" indent="0">
              <a:buNone/>
              <a:defRPr sz="1000"/>
            </a:lvl1pPr>
          </a:lstStyle>
          <a:p>
            <a:r>
              <a:rPr lang="en-US"/>
              <a:t>Drag picture to placeholder or click icon to add</a:t>
            </a:r>
          </a:p>
        </p:txBody>
      </p:sp>
      <p:grpSp>
        <p:nvGrpSpPr>
          <p:cNvPr id="15" name="Group 14"/>
          <p:cNvGrpSpPr/>
          <p:nvPr userDrawn="1"/>
        </p:nvGrpSpPr>
        <p:grpSpPr>
          <a:xfrm>
            <a:off x="0" y="-2161"/>
            <a:ext cx="12192000" cy="6862321"/>
            <a:chOff x="0" y="-2161"/>
            <a:chExt cx="12192000" cy="6862321"/>
          </a:xfrm>
        </p:grpSpPr>
        <p:sp>
          <p:nvSpPr>
            <p:cNvPr id="20" name="Rectangle 19"/>
            <p:cNvSpPr/>
            <p:nvPr userDrawn="1"/>
          </p:nvSpPr>
          <p:spPr>
            <a:xfrm>
              <a:off x="0" y="0"/>
              <a:ext cx="12192000" cy="1143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21" name="Rectangle 20"/>
            <p:cNvSpPr/>
            <p:nvPr userDrawn="1"/>
          </p:nvSpPr>
          <p:spPr>
            <a:xfrm>
              <a:off x="0" y="6743700"/>
              <a:ext cx="12192000" cy="1143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22" name="Rectangle 21"/>
            <p:cNvSpPr/>
            <p:nvPr userDrawn="1"/>
          </p:nvSpPr>
          <p:spPr>
            <a:xfrm rot="16200000">
              <a:off x="-3373560" y="3371400"/>
              <a:ext cx="6862321" cy="1152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24" name="Rectangle 23"/>
            <p:cNvSpPr/>
            <p:nvPr userDrawn="1"/>
          </p:nvSpPr>
          <p:spPr>
            <a:xfrm rot="16200000">
              <a:off x="8703239" y="3371400"/>
              <a:ext cx="6862321" cy="1152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grpSp>
      <p:sp>
        <p:nvSpPr>
          <p:cNvPr id="26" name="Text Placeholder 3"/>
          <p:cNvSpPr>
            <a:spLocks noGrp="1"/>
          </p:cNvSpPr>
          <p:nvPr>
            <p:ph type="body" sz="quarter" idx="11" hasCustomPrompt="1"/>
          </p:nvPr>
        </p:nvSpPr>
        <p:spPr>
          <a:xfrm>
            <a:off x="993775" y="5106988"/>
            <a:ext cx="2062163" cy="578394"/>
          </a:xfrm>
        </p:spPr>
        <p:txBody>
          <a:bodyPr/>
          <a:lstStyle>
            <a:lvl1pPr marL="0" marR="0" indent="0" algn="l" defTabSz="609423" rtl="0" eaLnBrk="1" fontAlgn="auto" latinLnBrk="0" hangingPunct="1">
              <a:lnSpc>
                <a:spcPts val="2200"/>
              </a:lnSpc>
              <a:spcBef>
                <a:spcPts val="0"/>
              </a:spcBef>
              <a:spcAft>
                <a:spcPts val="0"/>
              </a:spcAft>
              <a:buClrTx/>
              <a:buSzTx/>
              <a:buFontTx/>
              <a:buNone/>
              <a:tabLst/>
              <a:defRPr lang="en-US" sz="1800" b="1" dirty="0" err="1">
                <a:latin typeface="+mj-lt"/>
                <a:ea typeface="Assistant" charset="0"/>
                <a:cs typeface="Assistant" charset="0"/>
              </a:defRPr>
            </a:lvl1pPr>
          </a:lstStyle>
          <a:p>
            <a:pPr marL="0" marR="0" lvl="0" indent="0" algn="l" defTabSz="609423" rtl="0" eaLnBrk="1" fontAlgn="auto" latinLnBrk="0" hangingPunct="1">
              <a:lnSpc>
                <a:spcPts val="2400"/>
              </a:lnSpc>
              <a:spcBef>
                <a:spcPts val="0"/>
              </a:spcBef>
              <a:spcAft>
                <a:spcPts val="0"/>
              </a:spcAft>
              <a:buClrTx/>
              <a:buSzTx/>
              <a:buFontTx/>
              <a:buNone/>
              <a:tabLst/>
              <a:defRPr/>
            </a:pPr>
            <a:r>
              <a:rPr kumimoji="0" lang="en-US" sz="1800" b="1" i="0" u="none" strike="noStrike" kern="1200" cap="none" spc="0" normalizeH="0" baseline="0" noProof="0">
                <a:ln>
                  <a:noFill/>
                </a:ln>
                <a:solidFill>
                  <a:srgbClr val="292728"/>
                </a:solidFill>
                <a:effectLst/>
                <a:uLnTx/>
                <a:uFillTx/>
                <a:latin typeface="Boondoggle-Montserrat" panose="020F0302020204030204"/>
                <a:ea typeface="Assistant" charset="0"/>
                <a:cs typeface="Assistant" charset="0"/>
              </a:rPr>
              <a:t>Jo </a:t>
            </a:r>
            <a:br>
              <a:rPr kumimoji="0" lang="en-US" sz="1800" b="1" i="0" u="none" strike="noStrike" kern="1200" cap="none" spc="0" normalizeH="0" baseline="0" noProof="0">
                <a:ln>
                  <a:noFill/>
                </a:ln>
                <a:solidFill>
                  <a:srgbClr val="292728"/>
                </a:solidFill>
                <a:effectLst/>
                <a:uLnTx/>
                <a:uFillTx/>
                <a:latin typeface="Boondoggle-Montserrat" panose="020F0302020204030204"/>
                <a:ea typeface="Assistant" charset="0"/>
                <a:cs typeface="Assistant" charset="0"/>
              </a:rPr>
            </a:br>
            <a:r>
              <a:rPr kumimoji="0" lang="en-US" sz="1800" b="1" i="0" u="none" strike="noStrike" kern="1200" cap="none" spc="0" normalizeH="0" baseline="0" noProof="0" err="1">
                <a:ln>
                  <a:noFill/>
                </a:ln>
                <a:solidFill>
                  <a:srgbClr val="292728"/>
                </a:solidFill>
                <a:effectLst/>
                <a:uLnTx/>
                <a:uFillTx/>
                <a:latin typeface="Boondoggle-Montserrat" panose="020F0302020204030204"/>
                <a:ea typeface="Assistant" charset="0"/>
                <a:cs typeface="Assistant" charset="0"/>
              </a:rPr>
              <a:t>Aerts</a:t>
            </a:r>
          </a:p>
        </p:txBody>
      </p:sp>
      <p:sp>
        <p:nvSpPr>
          <p:cNvPr id="6" name="Text Placeholder 5"/>
          <p:cNvSpPr>
            <a:spLocks noGrp="1"/>
          </p:cNvSpPr>
          <p:nvPr>
            <p:ph type="body" sz="quarter" idx="12" hasCustomPrompt="1"/>
          </p:nvPr>
        </p:nvSpPr>
        <p:spPr>
          <a:xfrm>
            <a:off x="993775" y="5685382"/>
            <a:ext cx="2062163" cy="612775"/>
          </a:xfrm>
        </p:spPr>
        <p:txBody>
          <a:bodyPr/>
          <a:lstStyle>
            <a:lvl1pPr marL="0" indent="0">
              <a:buNone/>
              <a:defRPr sz="1600"/>
            </a:lvl1pPr>
            <a:lvl2pPr marL="609424" indent="0">
              <a:buNone/>
              <a:defRPr sz="1600"/>
            </a:lvl2pPr>
            <a:lvl3pPr marL="1218850" indent="0">
              <a:buNone/>
              <a:defRPr sz="1600"/>
            </a:lvl3pPr>
            <a:lvl4pPr marL="1828273" indent="0">
              <a:buNone/>
              <a:defRPr sz="1600"/>
            </a:lvl4pPr>
            <a:lvl5pPr marL="2437698" indent="0">
              <a:buNone/>
              <a:defRPr sz="1600"/>
            </a:lvl5pPr>
          </a:lstStyle>
          <a:p>
            <a:pPr lvl="0"/>
            <a:r>
              <a:rPr lang="en-US"/>
              <a:t>Job title</a:t>
            </a:r>
          </a:p>
        </p:txBody>
      </p:sp>
      <p:sp>
        <p:nvSpPr>
          <p:cNvPr id="35" name="Picture Placeholder 29"/>
          <p:cNvSpPr>
            <a:spLocks noGrp="1"/>
          </p:cNvSpPr>
          <p:nvPr>
            <p:ph type="pic" sz="quarter" idx="13"/>
          </p:nvPr>
        </p:nvSpPr>
        <p:spPr>
          <a:xfrm>
            <a:off x="3153600" y="3931664"/>
            <a:ext cx="1044000" cy="1044000"/>
          </a:xfrm>
          <a:custGeom>
            <a:avLst/>
            <a:gdLst>
              <a:gd name="connsiteX0" fmla="*/ 522000 w 1044000"/>
              <a:gd name="connsiteY0" fmla="*/ 0 h 1044000"/>
              <a:gd name="connsiteX1" fmla="*/ 1044000 w 1044000"/>
              <a:gd name="connsiteY1" fmla="*/ 522000 h 1044000"/>
              <a:gd name="connsiteX2" fmla="*/ 522000 w 1044000"/>
              <a:gd name="connsiteY2" fmla="*/ 1044000 h 1044000"/>
              <a:gd name="connsiteX3" fmla="*/ 0 w 1044000"/>
              <a:gd name="connsiteY3" fmla="*/ 522000 h 1044000"/>
              <a:gd name="connsiteX4" fmla="*/ 522000 w 1044000"/>
              <a:gd name="connsiteY4" fmla="*/ 0 h 10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000" h="1044000">
                <a:moveTo>
                  <a:pt x="522000" y="0"/>
                </a:moveTo>
                <a:cubicBezTo>
                  <a:pt x="810293" y="0"/>
                  <a:pt x="1044000" y="233707"/>
                  <a:pt x="1044000" y="522000"/>
                </a:cubicBezTo>
                <a:cubicBezTo>
                  <a:pt x="1044000" y="810293"/>
                  <a:pt x="810293" y="1044000"/>
                  <a:pt x="522000" y="1044000"/>
                </a:cubicBezTo>
                <a:cubicBezTo>
                  <a:pt x="233707" y="1044000"/>
                  <a:pt x="0" y="810293"/>
                  <a:pt x="0" y="522000"/>
                </a:cubicBezTo>
                <a:cubicBezTo>
                  <a:pt x="0" y="233707"/>
                  <a:pt x="233707" y="0"/>
                  <a:pt x="522000" y="0"/>
                </a:cubicBezTo>
                <a:close/>
              </a:path>
            </a:pathLst>
          </a:custGeom>
          <a:noFill/>
          <a:ln w="25400">
            <a:noFill/>
          </a:ln>
        </p:spPr>
        <p:txBody>
          <a:bodyPr wrap="square">
            <a:noAutofit/>
          </a:bodyPr>
          <a:lstStyle>
            <a:lvl1pPr marL="0" indent="0">
              <a:buNone/>
              <a:defRPr sz="1000"/>
            </a:lvl1pPr>
          </a:lstStyle>
          <a:p>
            <a:r>
              <a:rPr lang="en-US"/>
              <a:t>Drag picture to placeholder or click icon to add</a:t>
            </a:r>
          </a:p>
        </p:txBody>
      </p:sp>
      <p:sp>
        <p:nvSpPr>
          <p:cNvPr id="36" name="Text Placeholder 3"/>
          <p:cNvSpPr>
            <a:spLocks noGrp="1"/>
          </p:cNvSpPr>
          <p:nvPr>
            <p:ph type="body" sz="quarter" idx="14" hasCustomPrompt="1"/>
          </p:nvPr>
        </p:nvSpPr>
        <p:spPr>
          <a:xfrm>
            <a:off x="3153600" y="5106988"/>
            <a:ext cx="2062163" cy="578394"/>
          </a:xfrm>
        </p:spPr>
        <p:txBody>
          <a:bodyPr/>
          <a:lstStyle>
            <a:lvl1pPr marL="0" marR="0" indent="0" algn="l" defTabSz="609423" rtl="0" eaLnBrk="1" fontAlgn="auto" latinLnBrk="0" hangingPunct="1">
              <a:lnSpc>
                <a:spcPts val="2200"/>
              </a:lnSpc>
              <a:spcBef>
                <a:spcPts val="0"/>
              </a:spcBef>
              <a:spcAft>
                <a:spcPts val="0"/>
              </a:spcAft>
              <a:buClrTx/>
              <a:buSzTx/>
              <a:buFontTx/>
              <a:buNone/>
              <a:tabLst/>
              <a:defRPr lang="en-US" sz="1800" b="1" dirty="0" err="1">
                <a:latin typeface="+mj-lt"/>
                <a:ea typeface="Assistant" charset="0"/>
                <a:cs typeface="Assistant" charset="0"/>
              </a:defRPr>
            </a:lvl1pPr>
          </a:lstStyle>
          <a:p>
            <a:pPr marL="0" marR="0" lvl="0" indent="0" algn="l" defTabSz="609423" rtl="0" eaLnBrk="1" fontAlgn="auto" latinLnBrk="0" hangingPunct="1">
              <a:lnSpc>
                <a:spcPts val="2400"/>
              </a:lnSpc>
              <a:spcBef>
                <a:spcPts val="0"/>
              </a:spcBef>
              <a:spcAft>
                <a:spcPts val="0"/>
              </a:spcAft>
              <a:buClrTx/>
              <a:buSzTx/>
              <a:buFontTx/>
              <a:buNone/>
              <a:tabLst/>
              <a:defRPr/>
            </a:pPr>
            <a:r>
              <a:rPr kumimoji="0" lang="en-US" sz="1800" b="1" i="0" u="none" strike="noStrike" kern="1200" cap="none" spc="0" normalizeH="0" baseline="0" noProof="0">
                <a:ln>
                  <a:noFill/>
                </a:ln>
                <a:solidFill>
                  <a:srgbClr val="292728"/>
                </a:solidFill>
                <a:effectLst/>
                <a:uLnTx/>
                <a:uFillTx/>
                <a:latin typeface="Boondoggle-Montserrat" panose="020F0302020204030204"/>
                <a:ea typeface="Assistant" charset="0"/>
                <a:cs typeface="Assistant" charset="0"/>
              </a:rPr>
              <a:t>Jo </a:t>
            </a:r>
            <a:br>
              <a:rPr kumimoji="0" lang="en-US" sz="1800" b="1" i="0" u="none" strike="noStrike" kern="1200" cap="none" spc="0" normalizeH="0" baseline="0" noProof="0">
                <a:ln>
                  <a:noFill/>
                </a:ln>
                <a:solidFill>
                  <a:srgbClr val="292728"/>
                </a:solidFill>
                <a:effectLst/>
                <a:uLnTx/>
                <a:uFillTx/>
                <a:latin typeface="Boondoggle-Montserrat" panose="020F0302020204030204"/>
                <a:ea typeface="Assistant" charset="0"/>
                <a:cs typeface="Assistant" charset="0"/>
              </a:rPr>
            </a:br>
            <a:r>
              <a:rPr kumimoji="0" lang="en-US" sz="1800" b="1" i="0" u="none" strike="noStrike" kern="1200" cap="none" spc="0" normalizeH="0" baseline="0" noProof="0" err="1">
                <a:ln>
                  <a:noFill/>
                </a:ln>
                <a:solidFill>
                  <a:srgbClr val="292728"/>
                </a:solidFill>
                <a:effectLst/>
                <a:uLnTx/>
                <a:uFillTx/>
                <a:latin typeface="Boondoggle-Montserrat" panose="020F0302020204030204"/>
                <a:ea typeface="Assistant" charset="0"/>
                <a:cs typeface="Assistant" charset="0"/>
              </a:rPr>
              <a:t>Aerts</a:t>
            </a:r>
          </a:p>
        </p:txBody>
      </p:sp>
      <p:sp>
        <p:nvSpPr>
          <p:cNvPr id="37" name="Text Placeholder 5"/>
          <p:cNvSpPr>
            <a:spLocks noGrp="1"/>
          </p:cNvSpPr>
          <p:nvPr>
            <p:ph type="body" sz="quarter" idx="15" hasCustomPrompt="1"/>
          </p:nvPr>
        </p:nvSpPr>
        <p:spPr>
          <a:xfrm>
            <a:off x="3153600" y="5685382"/>
            <a:ext cx="2062163" cy="612775"/>
          </a:xfrm>
        </p:spPr>
        <p:txBody>
          <a:bodyPr/>
          <a:lstStyle>
            <a:lvl1pPr marL="0" indent="0">
              <a:buNone/>
              <a:defRPr sz="1600"/>
            </a:lvl1pPr>
            <a:lvl2pPr marL="609424" indent="0">
              <a:buNone/>
              <a:defRPr sz="1600"/>
            </a:lvl2pPr>
            <a:lvl3pPr marL="1218850" indent="0">
              <a:buNone/>
              <a:defRPr sz="1600"/>
            </a:lvl3pPr>
            <a:lvl4pPr marL="1828273" indent="0">
              <a:buNone/>
              <a:defRPr sz="1600"/>
            </a:lvl4pPr>
            <a:lvl5pPr marL="2437698" indent="0">
              <a:buNone/>
              <a:defRPr sz="1600"/>
            </a:lvl5pPr>
          </a:lstStyle>
          <a:p>
            <a:pPr lvl="0"/>
            <a:r>
              <a:rPr lang="en-US"/>
              <a:t>Job title</a:t>
            </a:r>
          </a:p>
        </p:txBody>
      </p:sp>
      <p:sp>
        <p:nvSpPr>
          <p:cNvPr id="38" name="Picture Placeholder 29"/>
          <p:cNvSpPr>
            <a:spLocks noGrp="1"/>
          </p:cNvSpPr>
          <p:nvPr>
            <p:ph type="pic" sz="quarter" idx="16"/>
          </p:nvPr>
        </p:nvSpPr>
        <p:spPr>
          <a:xfrm>
            <a:off x="5313600" y="3931664"/>
            <a:ext cx="1044000" cy="1044000"/>
          </a:xfrm>
          <a:custGeom>
            <a:avLst/>
            <a:gdLst>
              <a:gd name="connsiteX0" fmla="*/ 522000 w 1044000"/>
              <a:gd name="connsiteY0" fmla="*/ 0 h 1044000"/>
              <a:gd name="connsiteX1" fmla="*/ 1044000 w 1044000"/>
              <a:gd name="connsiteY1" fmla="*/ 522000 h 1044000"/>
              <a:gd name="connsiteX2" fmla="*/ 522000 w 1044000"/>
              <a:gd name="connsiteY2" fmla="*/ 1044000 h 1044000"/>
              <a:gd name="connsiteX3" fmla="*/ 0 w 1044000"/>
              <a:gd name="connsiteY3" fmla="*/ 522000 h 1044000"/>
              <a:gd name="connsiteX4" fmla="*/ 522000 w 1044000"/>
              <a:gd name="connsiteY4" fmla="*/ 0 h 10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000" h="1044000">
                <a:moveTo>
                  <a:pt x="522000" y="0"/>
                </a:moveTo>
                <a:cubicBezTo>
                  <a:pt x="810293" y="0"/>
                  <a:pt x="1044000" y="233707"/>
                  <a:pt x="1044000" y="522000"/>
                </a:cubicBezTo>
                <a:cubicBezTo>
                  <a:pt x="1044000" y="810293"/>
                  <a:pt x="810293" y="1044000"/>
                  <a:pt x="522000" y="1044000"/>
                </a:cubicBezTo>
                <a:cubicBezTo>
                  <a:pt x="233707" y="1044000"/>
                  <a:pt x="0" y="810293"/>
                  <a:pt x="0" y="522000"/>
                </a:cubicBezTo>
                <a:cubicBezTo>
                  <a:pt x="0" y="233707"/>
                  <a:pt x="233707" y="0"/>
                  <a:pt x="522000" y="0"/>
                </a:cubicBezTo>
                <a:close/>
              </a:path>
            </a:pathLst>
          </a:custGeom>
          <a:noFill/>
          <a:ln w="25400">
            <a:noFill/>
          </a:ln>
        </p:spPr>
        <p:txBody>
          <a:bodyPr wrap="square">
            <a:noAutofit/>
          </a:bodyPr>
          <a:lstStyle>
            <a:lvl1pPr marL="0" indent="0">
              <a:buNone/>
              <a:defRPr sz="1000"/>
            </a:lvl1pPr>
          </a:lstStyle>
          <a:p>
            <a:r>
              <a:rPr lang="en-US"/>
              <a:t>Drag picture to placeholder or click icon to add</a:t>
            </a:r>
          </a:p>
        </p:txBody>
      </p:sp>
      <p:sp>
        <p:nvSpPr>
          <p:cNvPr id="39" name="Text Placeholder 3"/>
          <p:cNvSpPr>
            <a:spLocks noGrp="1"/>
          </p:cNvSpPr>
          <p:nvPr>
            <p:ph type="body" sz="quarter" idx="17" hasCustomPrompt="1"/>
          </p:nvPr>
        </p:nvSpPr>
        <p:spPr>
          <a:xfrm>
            <a:off x="5313600" y="5106988"/>
            <a:ext cx="2062163" cy="578394"/>
          </a:xfrm>
        </p:spPr>
        <p:txBody>
          <a:bodyPr/>
          <a:lstStyle>
            <a:lvl1pPr marL="0" marR="0" indent="0" algn="l" defTabSz="609423" rtl="0" eaLnBrk="1" fontAlgn="auto" latinLnBrk="0" hangingPunct="1">
              <a:lnSpc>
                <a:spcPts val="2200"/>
              </a:lnSpc>
              <a:spcBef>
                <a:spcPts val="0"/>
              </a:spcBef>
              <a:spcAft>
                <a:spcPts val="0"/>
              </a:spcAft>
              <a:buClrTx/>
              <a:buSzTx/>
              <a:buFontTx/>
              <a:buNone/>
              <a:tabLst/>
              <a:defRPr lang="en-US" sz="1800" b="1" dirty="0" err="1">
                <a:latin typeface="+mj-lt"/>
                <a:ea typeface="Assistant" charset="0"/>
                <a:cs typeface="Assistant" charset="0"/>
              </a:defRPr>
            </a:lvl1pPr>
          </a:lstStyle>
          <a:p>
            <a:pPr marL="0" marR="0" lvl="0" indent="0" algn="l" defTabSz="609423" rtl="0" eaLnBrk="1" fontAlgn="auto" latinLnBrk="0" hangingPunct="1">
              <a:lnSpc>
                <a:spcPts val="2400"/>
              </a:lnSpc>
              <a:spcBef>
                <a:spcPts val="0"/>
              </a:spcBef>
              <a:spcAft>
                <a:spcPts val="0"/>
              </a:spcAft>
              <a:buClrTx/>
              <a:buSzTx/>
              <a:buFontTx/>
              <a:buNone/>
              <a:tabLst/>
              <a:defRPr/>
            </a:pPr>
            <a:r>
              <a:rPr kumimoji="0" lang="en-US" sz="1800" b="1" i="0" u="none" strike="noStrike" kern="1200" cap="none" spc="0" normalizeH="0" baseline="0" noProof="0">
                <a:ln>
                  <a:noFill/>
                </a:ln>
                <a:solidFill>
                  <a:srgbClr val="292728"/>
                </a:solidFill>
                <a:effectLst/>
                <a:uLnTx/>
                <a:uFillTx/>
                <a:latin typeface="Boondoggle-Montserrat" panose="020F0302020204030204"/>
                <a:ea typeface="Assistant" charset="0"/>
                <a:cs typeface="Assistant" charset="0"/>
              </a:rPr>
              <a:t>Jo </a:t>
            </a:r>
            <a:br>
              <a:rPr kumimoji="0" lang="en-US" sz="1800" b="1" i="0" u="none" strike="noStrike" kern="1200" cap="none" spc="0" normalizeH="0" baseline="0" noProof="0">
                <a:ln>
                  <a:noFill/>
                </a:ln>
                <a:solidFill>
                  <a:srgbClr val="292728"/>
                </a:solidFill>
                <a:effectLst/>
                <a:uLnTx/>
                <a:uFillTx/>
                <a:latin typeface="Boondoggle-Montserrat" panose="020F0302020204030204"/>
                <a:ea typeface="Assistant" charset="0"/>
                <a:cs typeface="Assistant" charset="0"/>
              </a:rPr>
            </a:br>
            <a:r>
              <a:rPr kumimoji="0" lang="en-US" sz="1800" b="1" i="0" u="none" strike="noStrike" kern="1200" cap="none" spc="0" normalizeH="0" baseline="0" noProof="0" err="1">
                <a:ln>
                  <a:noFill/>
                </a:ln>
                <a:solidFill>
                  <a:srgbClr val="292728"/>
                </a:solidFill>
                <a:effectLst/>
                <a:uLnTx/>
                <a:uFillTx/>
                <a:latin typeface="Boondoggle-Montserrat" panose="020F0302020204030204"/>
                <a:ea typeface="Assistant" charset="0"/>
                <a:cs typeface="Assistant" charset="0"/>
              </a:rPr>
              <a:t>Aerts</a:t>
            </a:r>
          </a:p>
        </p:txBody>
      </p:sp>
      <p:sp>
        <p:nvSpPr>
          <p:cNvPr id="40" name="Text Placeholder 5"/>
          <p:cNvSpPr>
            <a:spLocks noGrp="1"/>
          </p:cNvSpPr>
          <p:nvPr>
            <p:ph type="body" sz="quarter" idx="18" hasCustomPrompt="1"/>
          </p:nvPr>
        </p:nvSpPr>
        <p:spPr>
          <a:xfrm>
            <a:off x="5313600" y="5685382"/>
            <a:ext cx="2062163" cy="612775"/>
          </a:xfrm>
        </p:spPr>
        <p:txBody>
          <a:bodyPr/>
          <a:lstStyle>
            <a:lvl1pPr marL="0" indent="0">
              <a:buNone/>
              <a:defRPr sz="1600"/>
            </a:lvl1pPr>
            <a:lvl2pPr marL="609424" indent="0">
              <a:buNone/>
              <a:defRPr sz="1600"/>
            </a:lvl2pPr>
            <a:lvl3pPr marL="1218850" indent="0">
              <a:buNone/>
              <a:defRPr sz="1600"/>
            </a:lvl3pPr>
            <a:lvl4pPr marL="1828273" indent="0">
              <a:buNone/>
              <a:defRPr sz="1600"/>
            </a:lvl4pPr>
            <a:lvl5pPr marL="2437698" indent="0">
              <a:buNone/>
              <a:defRPr sz="1600"/>
            </a:lvl5pPr>
          </a:lstStyle>
          <a:p>
            <a:pPr lvl="0"/>
            <a:r>
              <a:rPr lang="en-US"/>
              <a:t>Job title</a:t>
            </a:r>
          </a:p>
        </p:txBody>
      </p:sp>
      <p:sp>
        <p:nvSpPr>
          <p:cNvPr id="41" name="Picture Placeholder 29"/>
          <p:cNvSpPr>
            <a:spLocks noGrp="1"/>
          </p:cNvSpPr>
          <p:nvPr>
            <p:ph type="pic" sz="quarter" idx="19"/>
          </p:nvPr>
        </p:nvSpPr>
        <p:spPr>
          <a:xfrm>
            <a:off x="7473600" y="3931664"/>
            <a:ext cx="1044000" cy="1044000"/>
          </a:xfrm>
          <a:custGeom>
            <a:avLst/>
            <a:gdLst>
              <a:gd name="connsiteX0" fmla="*/ 522000 w 1044000"/>
              <a:gd name="connsiteY0" fmla="*/ 0 h 1044000"/>
              <a:gd name="connsiteX1" fmla="*/ 1044000 w 1044000"/>
              <a:gd name="connsiteY1" fmla="*/ 522000 h 1044000"/>
              <a:gd name="connsiteX2" fmla="*/ 522000 w 1044000"/>
              <a:gd name="connsiteY2" fmla="*/ 1044000 h 1044000"/>
              <a:gd name="connsiteX3" fmla="*/ 0 w 1044000"/>
              <a:gd name="connsiteY3" fmla="*/ 522000 h 1044000"/>
              <a:gd name="connsiteX4" fmla="*/ 522000 w 1044000"/>
              <a:gd name="connsiteY4" fmla="*/ 0 h 10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000" h="1044000">
                <a:moveTo>
                  <a:pt x="522000" y="0"/>
                </a:moveTo>
                <a:cubicBezTo>
                  <a:pt x="810293" y="0"/>
                  <a:pt x="1044000" y="233707"/>
                  <a:pt x="1044000" y="522000"/>
                </a:cubicBezTo>
                <a:cubicBezTo>
                  <a:pt x="1044000" y="810293"/>
                  <a:pt x="810293" y="1044000"/>
                  <a:pt x="522000" y="1044000"/>
                </a:cubicBezTo>
                <a:cubicBezTo>
                  <a:pt x="233707" y="1044000"/>
                  <a:pt x="0" y="810293"/>
                  <a:pt x="0" y="522000"/>
                </a:cubicBezTo>
                <a:cubicBezTo>
                  <a:pt x="0" y="233707"/>
                  <a:pt x="233707" y="0"/>
                  <a:pt x="522000" y="0"/>
                </a:cubicBezTo>
                <a:close/>
              </a:path>
            </a:pathLst>
          </a:custGeom>
          <a:noFill/>
          <a:ln w="25400">
            <a:noFill/>
          </a:ln>
        </p:spPr>
        <p:txBody>
          <a:bodyPr wrap="square">
            <a:noAutofit/>
          </a:bodyPr>
          <a:lstStyle>
            <a:lvl1pPr marL="0" indent="0">
              <a:buNone/>
              <a:defRPr sz="1000"/>
            </a:lvl1pPr>
          </a:lstStyle>
          <a:p>
            <a:r>
              <a:rPr lang="en-US"/>
              <a:t>Drag picture to placeholder or click icon to add</a:t>
            </a:r>
          </a:p>
        </p:txBody>
      </p:sp>
      <p:sp>
        <p:nvSpPr>
          <p:cNvPr id="42" name="Text Placeholder 3"/>
          <p:cNvSpPr>
            <a:spLocks noGrp="1"/>
          </p:cNvSpPr>
          <p:nvPr>
            <p:ph type="body" sz="quarter" idx="20" hasCustomPrompt="1"/>
          </p:nvPr>
        </p:nvSpPr>
        <p:spPr>
          <a:xfrm>
            <a:off x="7473600" y="5106988"/>
            <a:ext cx="2062163" cy="578394"/>
          </a:xfrm>
        </p:spPr>
        <p:txBody>
          <a:bodyPr/>
          <a:lstStyle>
            <a:lvl1pPr marL="0" marR="0" indent="0" algn="l" defTabSz="609423" rtl="0" eaLnBrk="1" fontAlgn="auto" latinLnBrk="0" hangingPunct="1">
              <a:lnSpc>
                <a:spcPts val="2200"/>
              </a:lnSpc>
              <a:spcBef>
                <a:spcPts val="0"/>
              </a:spcBef>
              <a:spcAft>
                <a:spcPts val="0"/>
              </a:spcAft>
              <a:buClrTx/>
              <a:buSzTx/>
              <a:buFontTx/>
              <a:buNone/>
              <a:tabLst/>
              <a:defRPr lang="en-US" sz="1800" b="1" dirty="0" err="1">
                <a:latin typeface="+mj-lt"/>
                <a:ea typeface="Assistant" charset="0"/>
                <a:cs typeface="Assistant" charset="0"/>
              </a:defRPr>
            </a:lvl1pPr>
          </a:lstStyle>
          <a:p>
            <a:pPr marL="0" marR="0" lvl="0" indent="0" algn="l" defTabSz="609423" rtl="0" eaLnBrk="1" fontAlgn="auto" latinLnBrk="0" hangingPunct="1">
              <a:lnSpc>
                <a:spcPts val="2400"/>
              </a:lnSpc>
              <a:spcBef>
                <a:spcPts val="0"/>
              </a:spcBef>
              <a:spcAft>
                <a:spcPts val="0"/>
              </a:spcAft>
              <a:buClrTx/>
              <a:buSzTx/>
              <a:buFontTx/>
              <a:buNone/>
              <a:tabLst/>
              <a:defRPr/>
            </a:pPr>
            <a:r>
              <a:rPr kumimoji="0" lang="en-US" sz="1800" b="1" i="0" u="none" strike="noStrike" kern="1200" cap="none" spc="0" normalizeH="0" baseline="0" noProof="0">
                <a:ln>
                  <a:noFill/>
                </a:ln>
                <a:solidFill>
                  <a:srgbClr val="292728"/>
                </a:solidFill>
                <a:effectLst/>
                <a:uLnTx/>
                <a:uFillTx/>
                <a:latin typeface="Boondoggle-Montserrat" panose="020F0302020204030204"/>
                <a:ea typeface="Assistant" charset="0"/>
                <a:cs typeface="Assistant" charset="0"/>
              </a:rPr>
              <a:t>Jo </a:t>
            </a:r>
            <a:br>
              <a:rPr kumimoji="0" lang="en-US" sz="1800" b="1" i="0" u="none" strike="noStrike" kern="1200" cap="none" spc="0" normalizeH="0" baseline="0" noProof="0">
                <a:ln>
                  <a:noFill/>
                </a:ln>
                <a:solidFill>
                  <a:srgbClr val="292728"/>
                </a:solidFill>
                <a:effectLst/>
                <a:uLnTx/>
                <a:uFillTx/>
                <a:latin typeface="Boondoggle-Montserrat" panose="020F0302020204030204"/>
                <a:ea typeface="Assistant" charset="0"/>
                <a:cs typeface="Assistant" charset="0"/>
              </a:rPr>
            </a:br>
            <a:r>
              <a:rPr kumimoji="0" lang="en-US" sz="1800" b="1" i="0" u="none" strike="noStrike" kern="1200" cap="none" spc="0" normalizeH="0" baseline="0" noProof="0" err="1">
                <a:ln>
                  <a:noFill/>
                </a:ln>
                <a:solidFill>
                  <a:srgbClr val="292728"/>
                </a:solidFill>
                <a:effectLst/>
                <a:uLnTx/>
                <a:uFillTx/>
                <a:latin typeface="Boondoggle-Montserrat" panose="020F0302020204030204"/>
                <a:ea typeface="Assistant" charset="0"/>
                <a:cs typeface="Assistant" charset="0"/>
              </a:rPr>
              <a:t>Aerts</a:t>
            </a:r>
          </a:p>
        </p:txBody>
      </p:sp>
      <p:sp>
        <p:nvSpPr>
          <p:cNvPr id="43" name="Text Placeholder 5"/>
          <p:cNvSpPr>
            <a:spLocks noGrp="1"/>
          </p:cNvSpPr>
          <p:nvPr>
            <p:ph type="body" sz="quarter" idx="21" hasCustomPrompt="1"/>
          </p:nvPr>
        </p:nvSpPr>
        <p:spPr>
          <a:xfrm>
            <a:off x="7473600" y="5685382"/>
            <a:ext cx="2062163" cy="612775"/>
          </a:xfrm>
        </p:spPr>
        <p:txBody>
          <a:bodyPr/>
          <a:lstStyle>
            <a:lvl1pPr marL="0" indent="0">
              <a:buNone/>
              <a:defRPr sz="1600"/>
            </a:lvl1pPr>
            <a:lvl2pPr marL="609424" indent="0">
              <a:buNone/>
              <a:defRPr sz="1600"/>
            </a:lvl2pPr>
            <a:lvl3pPr marL="1218850" indent="0">
              <a:buNone/>
              <a:defRPr sz="1600"/>
            </a:lvl3pPr>
            <a:lvl4pPr marL="1828273" indent="0">
              <a:buNone/>
              <a:defRPr sz="1600"/>
            </a:lvl4pPr>
            <a:lvl5pPr marL="2437698" indent="0">
              <a:buNone/>
              <a:defRPr sz="1600"/>
            </a:lvl5pPr>
          </a:lstStyle>
          <a:p>
            <a:pPr lvl="0"/>
            <a:r>
              <a:rPr lang="en-US"/>
              <a:t>Job title</a:t>
            </a:r>
          </a:p>
        </p:txBody>
      </p:sp>
      <p:sp>
        <p:nvSpPr>
          <p:cNvPr id="44" name="Picture Placeholder 29"/>
          <p:cNvSpPr>
            <a:spLocks noGrp="1"/>
          </p:cNvSpPr>
          <p:nvPr>
            <p:ph type="pic" sz="quarter" idx="22"/>
          </p:nvPr>
        </p:nvSpPr>
        <p:spPr>
          <a:xfrm>
            <a:off x="9633600" y="3931664"/>
            <a:ext cx="1044000" cy="1044000"/>
          </a:xfrm>
          <a:custGeom>
            <a:avLst/>
            <a:gdLst>
              <a:gd name="connsiteX0" fmla="*/ 522000 w 1044000"/>
              <a:gd name="connsiteY0" fmla="*/ 0 h 1044000"/>
              <a:gd name="connsiteX1" fmla="*/ 1044000 w 1044000"/>
              <a:gd name="connsiteY1" fmla="*/ 522000 h 1044000"/>
              <a:gd name="connsiteX2" fmla="*/ 522000 w 1044000"/>
              <a:gd name="connsiteY2" fmla="*/ 1044000 h 1044000"/>
              <a:gd name="connsiteX3" fmla="*/ 0 w 1044000"/>
              <a:gd name="connsiteY3" fmla="*/ 522000 h 1044000"/>
              <a:gd name="connsiteX4" fmla="*/ 522000 w 1044000"/>
              <a:gd name="connsiteY4" fmla="*/ 0 h 10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000" h="1044000">
                <a:moveTo>
                  <a:pt x="522000" y="0"/>
                </a:moveTo>
                <a:cubicBezTo>
                  <a:pt x="810293" y="0"/>
                  <a:pt x="1044000" y="233707"/>
                  <a:pt x="1044000" y="522000"/>
                </a:cubicBezTo>
                <a:cubicBezTo>
                  <a:pt x="1044000" y="810293"/>
                  <a:pt x="810293" y="1044000"/>
                  <a:pt x="522000" y="1044000"/>
                </a:cubicBezTo>
                <a:cubicBezTo>
                  <a:pt x="233707" y="1044000"/>
                  <a:pt x="0" y="810293"/>
                  <a:pt x="0" y="522000"/>
                </a:cubicBezTo>
                <a:cubicBezTo>
                  <a:pt x="0" y="233707"/>
                  <a:pt x="233707" y="0"/>
                  <a:pt x="522000" y="0"/>
                </a:cubicBezTo>
                <a:close/>
              </a:path>
            </a:pathLst>
          </a:custGeom>
          <a:noFill/>
          <a:ln w="25400">
            <a:noFill/>
          </a:ln>
        </p:spPr>
        <p:txBody>
          <a:bodyPr wrap="square">
            <a:noAutofit/>
          </a:bodyPr>
          <a:lstStyle>
            <a:lvl1pPr marL="0" indent="0">
              <a:buNone/>
              <a:defRPr sz="1000"/>
            </a:lvl1pPr>
          </a:lstStyle>
          <a:p>
            <a:r>
              <a:rPr lang="en-US"/>
              <a:t>Drag picture to placeholder or click icon to add</a:t>
            </a:r>
          </a:p>
        </p:txBody>
      </p:sp>
      <p:sp>
        <p:nvSpPr>
          <p:cNvPr id="45" name="Text Placeholder 3"/>
          <p:cNvSpPr>
            <a:spLocks noGrp="1"/>
          </p:cNvSpPr>
          <p:nvPr>
            <p:ph type="body" sz="quarter" idx="23" hasCustomPrompt="1"/>
          </p:nvPr>
        </p:nvSpPr>
        <p:spPr>
          <a:xfrm>
            <a:off x="9633600" y="5106988"/>
            <a:ext cx="2062163" cy="578394"/>
          </a:xfrm>
        </p:spPr>
        <p:txBody>
          <a:bodyPr/>
          <a:lstStyle>
            <a:lvl1pPr marL="0" marR="0" indent="0" algn="l" defTabSz="609423" rtl="0" eaLnBrk="1" fontAlgn="auto" latinLnBrk="0" hangingPunct="1">
              <a:lnSpc>
                <a:spcPts val="2200"/>
              </a:lnSpc>
              <a:spcBef>
                <a:spcPts val="0"/>
              </a:spcBef>
              <a:spcAft>
                <a:spcPts val="0"/>
              </a:spcAft>
              <a:buClrTx/>
              <a:buSzTx/>
              <a:buFontTx/>
              <a:buNone/>
              <a:tabLst/>
              <a:defRPr lang="en-US" sz="1800" b="1" dirty="0" err="1">
                <a:latin typeface="+mj-lt"/>
                <a:ea typeface="Assistant" charset="0"/>
                <a:cs typeface="Assistant" charset="0"/>
              </a:defRPr>
            </a:lvl1pPr>
          </a:lstStyle>
          <a:p>
            <a:pPr marL="0" marR="0" lvl="0" indent="0" algn="l" defTabSz="609423" rtl="0" eaLnBrk="1" fontAlgn="auto" latinLnBrk="0" hangingPunct="1">
              <a:lnSpc>
                <a:spcPts val="2400"/>
              </a:lnSpc>
              <a:spcBef>
                <a:spcPts val="0"/>
              </a:spcBef>
              <a:spcAft>
                <a:spcPts val="0"/>
              </a:spcAft>
              <a:buClrTx/>
              <a:buSzTx/>
              <a:buFontTx/>
              <a:buNone/>
              <a:tabLst/>
              <a:defRPr/>
            </a:pPr>
            <a:r>
              <a:rPr kumimoji="0" lang="en-US" sz="1800" b="1" i="0" u="none" strike="noStrike" kern="1200" cap="none" spc="0" normalizeH="0" baseline="0" noProof="0">
                <a:ln>
                  <a:noFill/>
                </a:ln>
                <a:solidFill>
                  <a:srgbClr val="292728"/>
                </a:solidFill>
                <a:effectLst/>
                <a:uLnTx/>
                <a:uFillTx/>
                <a:latin typeface="Boondoggle-Montserrat" panose="020F0302020204030204"/>
                <a:ea typeface="Assistant" charset="0"/>
                <a:cs typeface="Assistant" charset="0"/>
              </a:rPr>
              <a:t>Jo </a:t>
            </a:r>
            <a:br>
              <a:rPr kumimoji="0" lang="en-US" sz="1800" b="1" i="0" u="none" strike="noStrike" kern="1200" cap="none" spc="0" normalizeH="0" baseline="0" noProof="0">
                <a:ln>
                  <a:noFill/>
                </a:ln>
                <a:solidFill>
                  <a:srgbClr val="292728"/>
                </a:solidFill>
                <a:effectLst/>
                <a:uLnTx/>
                <a:uFillTx/>
                <a:latin typeface="Boondoggle-Montserrat" panose="020F0302020204030204"/>
                <a:ea typeface="Assistant" charset="0"/>
                <a:cs typeface="Assistant" charset="0"/>
              </a:rPr>
            </a:br>
            <a:r>
              <a:rPr kumimoji="0" lang="en-US" sz="1800" b="1" i="0" u="none" strike="noStrike" kern="1200" cap="none" spc="0" normalizeH="0" baseline="0" noProof="0" err="1">
                <a:ln>
                  <a:noFill/>
                </a:ln>
                <a:solidFill>
                  <a:srgbClr val="292728"/>
                </a:solidFill>
                <a:effectLst/>
                <a:uLnTx/>
                <a:uFillTx/>
                <a:latin typeface="Boondoggle-Montserrat" panose="020F0302020204030204"/>
                <a:ea typeface="Assistant" charset="0"/>
                <a:cs typeface="Assistant" charset="0"/>
              </a:rPr>
              <a:t>Aerts</a:t>
            </a:r>
          </a:p>
        </p:txBody>
      </p:sp>
      <p:sp>
        <p:nvSpPr>
          <p:cNvPr id="46" name="Text Placeholder 5"/>
          <p:cNvSpPr>
            <a:spLocks noGrp="1"/>
          </p:cNvSpPr>
          <p:nvPr>
            <p:ph type="body" sz="quarter" idx="24" hasCustomPrompt="1"/>
          </p:nvPr>
        </p:nvSpPr>
        <p:spPr>
          <a:xfrm>
            <a:off x="9633600" y="5685382"/>
            <a:ext cx="2062163" cy="612775"/>
          </a:xfrm>
        </p:spPr>
        <p:txBody>
          <a:bodyPr/>
          <a:lstStyle>
            <a:lvl1pPr marL="0" indent="0">
              <a:buNone/>
              <a:defRPr sz="1600"/>
            </a:lvl1pPr>
            <a:lvl2pPr marL="609424" indent="0">
              <a:buNone/>
              <a:defRPr sz="1600"/>
            </a:lvl2pPr>
            <a:lvl3pPr marL="1218850" indent="0">
              <a:buNone/>
              <a:defRPr sz="1600"/>
            </a:lvl3pPr>
            <a:lvl4pPr marL="1828273" indent="0">
              <a:buNone/>
              <a:defRPr sz="1600"/>
            </a:lvl4pPr>
            <a:lvl5pPr marL="2437698" indent="0">
              <a:buNone/>
              <a:defRPr sz="1600"/>
            </a:lvl5pPr>
          </a:lstStyle>
          <a:p>
            <a:pPr lvl="0"/>
            <a:r>
              <a:rPr lang="en-US"/>
              <a:t>Job title</a:t>
            </a: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Level 1 - branded">
    <p:bg>
      <p:bgPr>
        <a:solidFill>
          <a:schemeClr val="tx2"/>
        </a:solidFill>
        <a:effectLst/>
      </p:bgPr>
    </p:bg>
    <p:spTree>
      <p:nvGrpSpPr>
        <p:cNvPr id="1" name=""/>
        <p:cNvGrpSpPr/>
        <p:nvPr/>
      </p:nvGrpSpPr>
      <p:grpSpPr>
        <a:xfrm>
          <a:off x="0" y="0"/>
          <a:ext cx="0" cy="0"/>
          <a:chOff x="0" y="0"/>
          <a:chExt cx="0" cy="0"/>
        </a:xfrm>
      </p:grpSpPr>
      <p:sp>
        <p:nvSpPr>
          <p:cNvPr id="29" name="Picture Placeholder 6"/>
          <p:cNvSpPr>
            <a:spLocks noGrp="1"/>
          </p:cNvSpPr>
          <p:nvPr>
            <p:ph type="pic" sz="quarter" idx="10"/>
          </p:nvPr>
        </p:nvSpPr>
        <p:spPr>
          <a:xfrm>
            <a:off x="115201" y="116461"/>
            <a:ext cx="11958455" cy="6627239"/>
          </a:xfrm>
          <a:noFill/>
        </p:spPr>
        <p:txBody>
          <a:bodyPr/>
          <a:lstStyle/>
          <a:p>
            <a:r>
              <a:rPr lang="en-US"/>
              <a:t>Drag picture to placeholder or click icon to add</a:t>
            </a:r>
          </a:p>
        </p:txBody>
      </p:sp>
      <p:grpSp>
        <p:nvGrpSpPr>
          <p:cNvPr id="11" name="Group 10"/>
          <p:cNvGrpSpPr/>
          <p:nvPr/>
        </p:nvGrpSpPr>
        <p:grpSpPr>
          <a:xfrm>
            <a:off x="0" y="0"/>
            <a:ext cx="12192000" cy="6862321"/>
            <a:chOff x="0" y="-2161"/>
            <a:chExt cx="12192000" cy="6862321"/>
          </a:xfrm>
        </p:grpSpPr>
        <p:sp>
          <p:nvSpPr>
            <p:cNvPr id="12" name="Rectangle 11"/>
            <p:cNvSpPr/>
            <p:nvPr/>
          </p:nvSpPr>
          <p:spPr>
            <a:xfrm>
              <a:off x="0" y="0"/>
              <a:ext cx="12192000" cy="1143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3" name="Rectangle 12"/>
            <p:cNvSpPr/>
            <p:nvPr/>
          </p:nvSpPr>
          <p:spPr>
            <a:xfrm>
              <a:off x="0" y="6743700"/>
              <a:ext cx="12192000" cy="1143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4" name="Rectangle 13"/>
            <p:cNvSpPr/>
            <p:nvPr/>
          </p:nvSpPr>
          <p:spPr>
            <a:xfrm rot="16200000">
              <a:off x="-3373560" y="3371400"/>
              <a:ext cx="6862321" cy="1152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5" name="Rectangle 14"/>
            <p:cNvSpPr/>
            <p:nvPr/>
          </p:nvSpPr>
          <p:spPr>
            <a:xfrm rot="16200000">
              <a:off x="8703239" y="3371400"/>
              <a:ext cx="6862321" cy="115200"/>
            </a:xfrm>
            <a:prstGeom prst="rect">
              <a:avLst/>
            </a:prstGeom>
            <a:solidFill>
              <a:srgbClr val="85D4E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grpSp>
      <p:sp>
        <p:nvSpPr>
          <p:cNvPr id="31" name="Title 1"/>
          <p:cNvSpPr>
            <a:spLocks noGrp="1"/>
          </p:cNvSpPr>
          <p:nvPr>
            <p:ph type="ctrTitle" hasCustomPrompt="1"/>
          </p:nvPr>
        </p:nvSpPr>
        <p:spPr>
          <a:xfrm>
            <a:off x="112058" y="114300"/>
            <a:ext cx="11961597" cy="6629400"/>
          </a:xfrm>
          <a:gradFill>
            <a:gsLst>
              <a:gs pos="0">
                <a:schemeClr val="tx2"/>
              </a:gs>
              <a:gs pos="100000">
                <a:schemeClr val="tx2">
                  <a:alpha val="50000"/>
                </a:schemeClr>
              </a:gs>
            </a:gsLst>
            <a:lin ang="16200000" scaled="1"/>
          </a:gradFill>
        </p:spPr>
        <p:txBody>
          <a:bodyPr vert="horz" lIns="972000" tIns="45710" rIns="972000" bIns="3114000" rtlCol="0" anchor="b">
            <a:normAutofit/>
          </a:bodyPr>
          <a:lstStyle>
            <a:lvl1pPr algn="l">
              <a:lnSpc>
                <a:spcPts val="6200"/>
              </a:lnSpc>
              <a:defRPr lang="en-US" sz="6000" b="0" i="0" cap="none" spc="-200" baseline="0" dirty="0">
                <a:solidFill>
                  <a:srgbClr val="83D2E2"/>
                </a:solidFill>
                <a:latin typeface="Boondoggle-Montserrat" charset="0"/>
                <a:ea typeface="Boondoggle-Montserrat" charset="0"/>
                <a:cs typeface="Boondoggle-Montserrat" charset="0"/>
              </a:defRPr>
            </a:lvl1pPr>
          </a:lstStyle>
          <a:p>
            <a:pPr lvl="0" algn="l">
              <a:lnSpc>
                <a:spcPts val="6200"/>
              </a:lnSpc>
            </a:pPr>
            <a:r>
              <a:rPr lang="nl-BE"/>
              <a:t>Click to add level 1 title</a:t>
            </a:r>
            <a:endParaRPr lang="en-US"/>
          </a:p>
        </p:txBody>
      </p:sp>
      <p:sp>
        <p:nvSpPr>
          <p:cNvPr id="10" name="Text Placeholder 3"/>
          <p:cNvSpPr>
            <a:spLocks noGrp="1"/>
          </p:cNvSpPr>
          <p:nvPr>
            <p:ph type="body" sz="quarter" idx="13" hasCustomPrompt="1"/>
          </p:nvPr>
        </p:nvSpPr>
        <p:spPr>
          <a:xfrm>
            <a:off x="1006443" y="3781063"/>
            <a:ext cx="10196509" cy="2143527"/>
          </a:xfrm>
        </p:spPr>
        <p:txBody>
          <a:bodyPr vert="horz" lIns="91421" tIns="45710" rIns="91421" bIns="45710" rtlCol="0">
            <a:noAutofit/>
          </a:bodyPr>
          <a:lstStyle>
            <a:lvl1pPr marL="457067" indent="-457067">
              <a:buNone/>
              <a:defRPr lang="en-US" sz="2400" spc="-80" smtClean="0">
                <a:solidFill>
                  <a:schemeClr val="bg1"/>
                </a:solidFill>
                <a:latin typeface="Boondoggle-Montserrat" charset="0"/>
                <a:ea typeface="Boondoggle-Montserrat" charset="0"/>
                <a:cs typeface="Boondoggle-Montserrat" charset="0"/>
              </a:defRPr>
            </a:lvl1pPr>
          </a:lstStyle>
          <a:p>
            <a:pPr marL="0" marR="0" lvl="0" indent="0" fontAlgn="auto">
              <a:lnSpc>
                <a:spcPct val="100000"/>
              </a:lnSpc>
              <a:spcAft>
                <a:spcPts val="0"/>
              </a:spcAft>
              <a:buClrTx/>
              <a:buSzTx/>
              <a:tabLst/>
            </a:pPr>
            <a:r>
              <a:rPr lang="en-US"/>
              <a:t>Click to add subtitle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5" orient="horz" pos="2160">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evel 2">
    <p:bg>
      <p:bgPr>
        <a:solidFill>
          <a:srgbClr val="0B2265"/>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2000" cy="6862321"/>
            <a:chOff x="0" y="-2161"/>
            <a:chExt cx="12192000" cy="6862321"/>
          </a:xfrm>
        </p:grpSpPr>
        <p:sp>
          <p:nvSpPr>
            <p:cNvPr id="10" name="Rectangle 9"/>
            <p:cNvSpPr/>
            <p:nvPr/>
          </p:nvSpPr>
          <p:spPr>
            <a:xfrm>
              <a:off x="0" y="0"/>
              <a:ext cx="12192000" cy="115200"/>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1" name="Rectangle 10"/>
            <p:cNvSpPr/>
            <p:nvPr/>
          </p:nvSpPr>
          <p:spPr>
            <a:xfrm>
              <a:off x="0" y="6743700"/>
              <a:ext cx="12192000" cy="114300"/>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2" name="Rectangle 11"/>
            <p:cNvSpPr/>
            <p:nvPr/>
          </p:nvSpPr>
          <p:spPr>
            <a:xfrm rot="16200000">
              <a:off x="-3373560" y="3371400"/>
              <a:ext cx="6862321" cy="115200"/>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3" name="Rectangle 12"/>
            <p:cNvSpPr/>
            <p:nvPr/>
          </p:nvSpPr>
          <p:spPr>
            <a:xfrm rot="16200000">
              <a:off x="8703239" y="3371400"/>
              <a:ext cx="6862321" cy="115200"/>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grpSp>
      <p:sp>
        <p:nvSpPr>
          <p:cNvPr id="3" name="TextBox 2">
            <a:extLst>
              <a:ext uri="{FF2B5EF4-FFF2-40B4-BE49-F238E27FC236}">
                <a16:creationId xmlns:a16="http://schemas.microsoft.com/office/drawing/2014/main" id="{DD804584-FD32-C245-A418-313B77895DA7}"/>
              </a:ext>
            </a:extLst>
          </p:cNvPr>
          <p:cNvSpPr txBox="1"/>
          <p:nvPr userDrawn="1"/>
        </p:nvSpPr>
        <p:spPr>
          <a:xfrm>
            <a:off x="7859949" y="-1099226"/>
            <a:ext cx="0" cy="0"/>
          </a:xfrm>
          <a:prstGeom prst="rect">
            <a:avLst/>
          </a:prstGeom>
        </p:spPr>
        <p:txBody>
          <a:bodyPr vert="horz" wrap="none" lIns="91421" tIns="45710" rIns="91421" bIns="45710" rtlCol="0" anchor="t" anchorCtr="0">
            <a:noAutofit/>
          </a:bodyPr>
          <a:lstStyle/>
          <a:p>
            <a:pPr>
              <a:spcBef>
                <a:spcPct val="20000"/>
              </a:spcBef>
            </a:pPr>
            <a:endParaRPr lang="nl-NL" sz="2000" spc="80">
              <a:latin typeface="Assistant" charset="0"/>
              <a:ea typeface="Assistant" charset="0"/>
              <a:cs typeface="Assistant" charset="0"/>
            </a:endParaRPr>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evel 3">
    <p:bg>
      <p:bgPr>
        <a:solidFill>
          <a:schemeClr val="bg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2161"/>
            <a:ext cx="12192000" cy="6862321"/>
            <a:chOff x="0" y="-2161"/>
            <a:chExt cx="12192000" cy="6862321"/>
          </a:xfrm>
        </p:grpSpPr>
        <p:sp>
          <p:nvSpPr>
            <p:cNvPr id="10" name="Rectangle 9"/>
            <p:cNvSpPr/>
            <p:nvPr/>
          </p:nvSpPr>
          <p:spPr>
            <a:xfrm>
              <a:off x="0" y="0"/>
              <a:ext cx="12192000" cy="110400"/>
            </a:xfrm>
            <a:prstGeom prst="rect">
              <a:avLst/>
            </a:prstGeom>
            <a:solidFill>
              <a:srgbClr val="0B226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1" name="Rectangle 10"/>
            <p:cNvSpPr/>
            <p:nvPr/>
          </p:nvSpPr>
          <p:spPr>
            <a:xfrm>
              <a:off x="0" y="6743700"/>
              <a:ext cx="12192000" cy="114300"/>
            </a:xfrm>
            <a:prstGeom prst="rect">
              <a:avLst/>
            </a:prstGeom>
            <a:solidFill>
              <a:srgbClr val="0B226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2" name="Rectangle 11"/>
            <p:cNvSpPr/>
            <p:nvPr/>
          </p:nvSpPr>
          <p:spPr>
            <a:xfrm rot="16200000">
              <a:off x="-3373560" y="3371400"/>
              <a:ext cx="6862321" cy="115200"/>
            </a:xfrm>
            <a:prstGeom prst="rect">
              <a:avLst/>
            </a:prstGeom>
            <a:solidFill>
              <a:srgbClr val="0B226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3" name="Rectangle 12"/>
            <p:cNvSpPr/>
            <p:nvPr/>
          </p:nvSpPr>
          <p:spPr>
            <a:xfrm rot="16200000">
              <a:off x="8703239" y="3371400"/>
              <a:ext cx="6862321" cy="115200"/>
            </a:xfrm>
            <a:prstGeom prst="rect">
              <a:avLst/>
            </a:prstGeom>
            <a:solidFill>
              <a:srgbClr val="0B226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grpSp>
      <p:sp>
        <p:nvSpPr>
          <p:cNvPr id="3" name="TextBox 2"/>
          <p:cNvSpPr txBox="1"/>
          <p:nvPr/>
        </p:nvSpPr>
        <p:spPr>
          <a:xfrm>
            <a:off x="6786880" y="-623147"/>
            <a:ext cx="1219200" cy="1219200"/>
          </a:xfrm>
          <a:prstGeom prst="rect">
            <a:avLst/>
          </a:prstGeom>
        </p:spPr>
        <p:txBody>
          <a:bodyPr vert="horz" wrap="none" lIns="121895" tIns="60947" rIns="121895" bIns="60947" rtlCol="0" anchor="t" anchorCtr="0">
            <a:noAutofit/>
          </a:bodyPr>
          <a:lstStyle/>
          <a:p>
            <a:pPr>
              <a:spcBef>
                <a:spcPct val="20000"/>
              </a:spcBef>
            </a:pPr>
            <a:endParaRPr lang="en-US" sz="2667" spc="107">
              <a:latin typeface="Assistant" charset="0"/>
              <a:ea typeface="Assistant" charset="0"/>
              <a:cs typeface="Assistant" charset="0"/>
            </a:endParaRPr>
          </a:p>
        </p:txBody>
      </p:sp>
      <p:sp>
        <p:nvSpPr>
          <p:cNvPr id="20" name="TextBox 19"/>
          <p:cNvSpPr txBox="1"/>
          <p:nvPr/>
        </p:nvSpPr>
        <p:spPr>
          <a:xfrm>
            <a:off x="6786880" y="-623147"/>
            <a:ext cx="1219200" cy="1219200"/>
          </a:xfrm>
          <a:prstGeom prst="rect">
            <a:avLst/>
          </a:prstGeom>
        </p:spPr>
        <p:txBody>
          <a:bodyPr vert="horz" wrap="none" lIns="121895" tIns="60947" rIns="121895" bIns="60947" rtlCol="0" anchor="t" anchorCtr="0">
            <a:noAutofit/>
          </a:bodyPr>
          <a:lstStyle/>
          <a:p>
            <a:pPr>
              <a:spcBef>
                <a:spcPct val="20000"/>
              </a:spcBef>
            </a:pPr>
            <a:endParaRPr lang="en-US" sz="2667" spc="107">
              <a:latin typeface="Assistant" charset="0"/>
              <a:ea typeface="Assistant" charset="0"/>
              <a:cs typeface="Assistant" charset="0"/>
            </a:endParaRPr>
          </a:p>
        </p:txBody>
      </p:sp>
      <p:sp>
        <p:nvSpPr>
          <p:cNvPr id="26" name="TextBox 25"/>
          <p:cNvSpPr txBox="1"/>
          <p:nvPr userDrawn="1"/>
        </p:nvSpPr>
        <p:spPr>
          <a:xfrm>
            <a:off x="6786880" y="-623147"/>
            <a:ext cx="1219200" cy="1219200"/>
          </a:xfrm>
          <a:prstGeom prst="rect">
            <a:avLst/>
          </a:prstGeom>
        </p:spPr>
        <p:txBody>
          <a:bodyPr vert="horz" wrap="none" lIns="121895" tIns="60947" rIns="121895" bIns="60947" rtlCol="0" anchor="t" anchorCtr="0">
            <a:noAutofit/>
          </a:bodyPr>
          <a:lstStyle/>
          <a:p>
            <a:pPr>
              <a:spcBef>
                <a:spcPct val="20000"/>
              </a:spcBef>
            </a:pPr>
            <a:endParaRPr lang="en-US" sz="2667" spc="107">
              <a:latin typeface="Assistant" charset="0"/>
              <a:ea typeface="Assistant" charset="0"/>
              <a:cs typeface="Assistant" charset="0"/>
            </a:endParaRPr>
          </a:p>
        </p:txBody>
      </p:sp>
      <p:sp>
        <p:nvSpPr>
          <p:cNvPr id="4" name="TextBox 3">
            <a:extLst>
              <a:ext uri="{FF2B5EF4-FFF2-40B4-BE49-F238E27FC236}">
                <a16:creationId xmlns:a16="http://schemas.microsoft.com/office/drawing/2014/main" id="{690D22F3-2E61-EE47-A15D-A48FF40536CA}"/>
              </a:ext>
            </a:extLst>
          </p:cNvPr>
          <p:cNvSpPr txBox="1"/>
          <p:nvPr userDrawn="1"/>
        </p:nvSpPr>
        <p:spPr>
          <a:xfrm>
            <a:off x="9484468" y="-622570"/>
            <a:ext cx="0" cy="0"/>
          </a:xfrm>
          <a:prstGeom prst="rect">
            <a:avLst/>
          </a:prstGeom>
        </p:spPr>
        <p:txBody>
          <a:bodyPr vert="horz" wrap="none" lIns="91421" tIns="45710" rIns="91421" bIns="45710" rtlCol="0" anchor="t" anchorCtr="0">
            <a:noAutofit/>
          </a:bodyPr>
          <a:lstStyle/>
          <a:p>
            <a:pPr>
              <a:spcBef>
                <a:spcPct val="20000"/>
              </a:spcBef>
            </a:pPr>
            <a:endParaRPr lang="nl-NL" sz="2000" spc="80">
              <a:latin typeface="Assistant" charset="0"/>
              <a:ea typeface="Assistant" charset="0"/>
              <a:cs typeface="Assistant" charset="0"/>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375">
          <p15:clr>
            <a:srgbClr val="FBAE40"/>
          </p15:clr>
        </p15:guide>
        <p15:guide id="4" pos="476">
          <p15:clr>
            <a:srgbClr val="FBAE40"/>
          </p15:clr>
        </p15:guide>
        <p15:guide id="5" orient="horz" pos="2731">
          <p15:clr>
            <a:srgbClr val="FBAE40"/>
          </p15:clr>
        </p15:guide>
        <p15:guide id="6" orient="horz" pos="350">
          <p15:clr>
            <a:srgbClr val="FBAE40"/>
          </p15:clr>
        </p15:guide>
        <p15:guide id="13" orient="horz" pos="2160">
          <p15:clr>
            <a:srgbClr val="FBAE40"/>
          </p15:clr>
        </p15:guide>
        <p15:guide id="14" pos="3840">
          <p15:clr>
            <a:srgbClr val="FBAE40"/>
          </p15:clr>
        </p15:guide>
        <p15:guide id="15" pos="7167">
          <p15:clr>
            <a:srgbClr val="FBAE40"/>
          </p15:clr>
        </p15:guide>
        <p15:guide id="16" pos="635">
          <p15:clr>
            <a:srgbClr val="FBAE40"/>
          </p15:clr>
        </p15:guide>
        <p15:guide id="17" orient="horz" pos="3641">
          <p15:clr>
            <a:srgbClr val="FBAE40"/>
          </p15:clr>
        </p15:guide>
        <p15:guide id="18" orient="horz" pos="46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08000" y="118802"/>
            <a:ext cx="10255107" cy="1324351"/>
          </a:xfrm>
        </p:spPr>
        <p:txBody>
          <a:bodyPr vert="horz" lIns="91421" tIns="45710" rIns="91421" bIns="45710" rtlCol="0" anchor="b" anchorCtr="0">
            <a:normAutofit/>
          </a:bodyPr>
          <a:lstStyle>
            <a:lvl1pPr marL="0" indent="0" algn="l">
              <a:buFont typeface="Arial" charset="0"/>
              <a:buNone/>
              <a:defRPr lang="en-US" sz="4000" b="0" i="0" cap="none" spc="-100" baseline="0" dirty="0">
                <a:solidFill>
                  <a:srgbClr val="292728"/>
                </a:solidFill>
                <a:latin typeface="Boondoggle-Montserrat" charset="0"/>
                <a:ea typeface="Boondoggle-Montserrat" charset="0"/>
                <a:cs typeface="Boondoggle-Montserrat" charset="0"/>
              </a:defRPr>
            </a:lvl1pPr>
          </a:lstStyle>
          <a:p>
            <a:pPr lvl="0" algn="l">
              <a:lnSpc>
                <a:spcPts val="6200"/>
              </a:lnSpc>
            </a:pPr>
            <a:r>
              <a:rPr lang="nl-BE"/>
              <a:t>Click to edit master title style</a:t>
            </a:r>
            <a:endParaRPr lang="en-US"/>
          </a:p>
        </p:txBody>
      </p:sp>
      <p:sp>
        <p:nvSpPr>
          <p:cNvPr id="10" name="Text Placeholder 9"/>
          <p:cNvSpPr>
            <a:spLocks noGrp="1"/>
          </p:cNvSpPr>
          <p:nvPr>
            <p:ph type="body" sz="quarter" idx="13"/>
          </p:nvPr>
        </p:nvSpPr>
        <p:spPr>
          <a:xfrm>
            <a:off x="1008000" y="1651873"/>
            <a:ext cx="10255107" cy="4521291"/>
          </a:xfrm>
        </p:spPr>
        <p:txBody>
          <a:bodyPr vert="horz" lIns="91421" tIns="45710" rIns="91421" bIns="45710" rtlCol="0">
            <a:noAutofit/>
          </a:bodyPr>
          <a:lstStyle>
            <a:lvl1pPr>
              <a:defRPr lang="en-US" spc="80" baseline="0" smtClean="0">
                <a:solidFill>
                  <a:srgbClr val="292728"/>
                </a:solidFill>
              </a:defRPr>
            </a:lvl1pPr>
            <a:lvl2pPr>
              <a:defRPr lang="en-US" spc="80" baseline="0" smtClean="0">
                <a:solidFill>
                  <a:srgbClr val="292728"/>
                </a:solidFill>
              </a:defRPr>
            </a:lvl2pPr>
            <a:lvl3pPr>
              <a:defRPr lang="en-US" spc="80" baseline="0" smtClean="0">
                <a:solidFill>
                  <a:srgbClr val="292728"/>
                </a:solidFill>
              </a:defRPr>
            </a:lvl3pPr>
            <a:lvl4pPr>
              <a:defRPr lang="en-US" spc="80" baseline="0" smtClean="0">
                <a:solidFill>
                  <a:srgbClr val="292728"/>
                </a:solidFill>
              </a:defRPr>
            </a:lvl4pPr>
            <a:lvl5pPr>
              <a:defRPr lang="en-US" spc="80" baseline="0" dirty="0">
                <a:solidFill>
                  <a:srgbClr val="292728"/>
                </a:solidFill>
              </a:defRPr>
            </a:lvl5pPr>
          </a:lstStyle>
          <a:p>
            <a:pPr marL="0" lvl="0" indent="0">
              <a:lnSpc>
                <a:spcPts val="2853"/>
              </a:lnSpc>
              <a:spcBef>
                <a:spcPts val="0"/>
              </a:spcBef>
              <a:spcAft>
                <a:spcPts val="1467"/>
              </a:spcAft>
              <a:buNone/>
            </a:pPr>
            <a:r>
              <a:rPr lang="en-US"/>
              <a:t>Click to edit Master text styles</a:t>
            </a:r>
          </a:p>
          <a:p>
            <a:pPr marL="0" lvl="1" indent="0">
              <a:lnSpc>
                <a:spcPts val="2853"/>
              </a:lnSpc>
              <a:spcBef>
                <a:spcPts val="0"/>
              </a:spcBef>
              <a:spcAft>
                <a:spcPts val="1467"/>
              </a:spcAft>
              <a:buNone/>
            </a:pPr>
            <a:r>
              <a:rPr lang="en-US"/>
              <a:t>Second level</a:t>
            </a:r>
          </a:p>
          <a:p>
            <a:pPr marL="0" lvl="2" indent="0">
              <a:lnSpc>
                <a:spcPts val="2853"/>
              </a:lnSpc>
              <a:spcBef>
                <a:spcPts val="0"/>
              </a:spcBef>
              <a:spcAft>
                <a:spcPts val="1467"/>
              </a:spcAft>
              <a:buNone/>
            </a:pPr>
            <a:r>
              <a:rPr lang="en-US"/>
              <a:t>Third level</a:t>
            </a:r>
          </a:p>
          <a:p>
            <a:pPr marL="0" lvl="3" indent="0">
              <a:lnSpc>
                <a:spcPts val="2853"/>
              </a:lnSpc>
              <a:spcBef>
                <a:spcPts val="0"/>
              </a:spcBef>
              <a:spcAft>
                <a:spcPts val="1467"/>
              </a:spcAft>
              <a:buNone/>
            </a:pPr>
            <a:r>
              <a:rPr lang="en-US"/>
              <a:t>Fourth level</a:t>
            </a:r>
          </a:p>
          <a:p>
            <a:pPr marL="0" lvl="4" indent="0">
              <a:lnSpc>
                <a:spcPts val="2853"/>
              </a:lnSpc>
              <a:spcBef>
                <a:spcPts val="0"/>
              </a:spcBef>
              <a:spcAft>
                <a:spcPts val="1467"/>
              </a:spcAft>
              <a:buNone/>
            </a:pPr>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slide (without text ;-)">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008000" y="118802"/>
            <a:ext cx="10255107" cy="1324351"/>
          </a:xfrm>
        </p:spPr>
        <p:txBody>
          <a:bodyPr vert="horz" lIns="91421" tIns="45710" rIns="91421" bIns="45710" rtlCol="0" anchor="b" anchorCtr="0">
            <a:normAutofit/>
          </a:bodyPr>
          <a:lstStyle>
            <a:lvl1pPr marL="0" indent="0" algn="l">
              <a:buFont typeface="Arial" charset="0"/>
              <a:buNone/>
              <a:defRPr lang="en-US" sz="4000" b="0" i="0" cap="none" spc="-100" baseline="0" dirty="0">
                <a:solidFill>
                  <a:srgbClr val="292728"/>
                </a:solidFill>
                <a:latin typeface="Boondoggle-Montserrat" charset="0"/>
                <a:ea typeface="Boondoggle-Montserrat" charset="0"/>
                <a:cs typeface="Boondoggle-Montserrat" charset="0"/>
              </a:defRPr>
            </a:lvl1pPr>
          </a:lstStyle>
          <a:p>
            <a:pPr lvl="0" algn="l">
              <a:lnSpc>
                <a:spcPts val="6200"/>
              </a:lnSpc>
            </a:pPr>
            <a:r>
              <a:rPr lang="nl-BE"/>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mpty slide">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Empty slide - black bg">
    <p:bg>
      <p:bgPr>
        <a:solidFill>
          <a:schemeClr val="tx2"/>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21" tIns="45710" rIns="91421" bIns="45710" rtlCol="0" anchor="b" anchorCtr="0">
            <a:normAutofit/>
          </a:bodyPr>
          <a:lstStyle/>
          <a:p>
            <a:pPr marL="0" lvl="0" indent="0">
              <a:lnSpc>
                <a:spcPts val="6200"/>
              </a:lnSpc>
              <a:buFont typeface="Arial" charset="0"/>
            </a:pPr>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21" tIns="45710" rIns="91421" bIns="45710" rtlCol="0">
            <a:noAutofit/>
          </a:bodyPr>
          <a:lstStyle/>
          <a:p>
            <a:pPr marL="0" lvl="0" indent="0" defTabSz="609439">
              <a:lnSpc>
                <a:spcPts val="2853"/>
              </a:lnSpc>
              <a:spcBef>
                <a:spcPts val="0"/>
              </a:spcBef>
              <a:spcAft>
                <a:spcPts val="1467"/>
              </a:spcAft>
              <a:buNone/>
            </a:pPr>
            <a:r>
              <a:rPr lang="en-US"/>
              <a:t>Click to edit Master text styles</a:t>
            </a:r>
          </a:p>
          <a:p>
            <a:pPr marL="0" lvl="1" indent="0" defTabSz="609439">
              <a:lnSpc>
                <a:spcPts val="2853"/>
              </a:lnSpc>
              <a:spcBef>
                <a:spcPts val="0"/>
              </a:spcBef>
              <a:spcAft>
                <a:spcPts val="1467"/>
              </a:spcAft>
              <a:buNone/>
            </a:pPr>
            <a:r>
              <a:rPr lang="en-US"/>
              <a:t>Second level</a:t>
            </a:r>
          </a:p>
          <a:p>
            <a:pPr marL="0" lvl="2" indent="0" defTabSz="609439">
              <a:lnSpc>
                <a:spcPts val="2853"/>
              </a:lnSpc>
              <a:spcBef>
                <a:spcPts val="0"/>
              </a:spcBef>
              <a:spcAft>
                <a:spcPts val="1467"/>
              </a:spcAft>
              <a:buNone/>
            </a:pPr>
            <a:r>
              <a:rPr lang="en-US"/>
              <a:t>Third level</a:t>
            </a:r>
          </a:p>
          <a:p>
            <a:pPr marL="0" lvl="3" indent="0" defTabSz="609439">
              <a:lnSpc>
                <a:spcPts val="2853"/>
              </a:lnSpc>
              <a:spcBef>
                <a:spcPts val="0"/>
              </a:spcBef>
              <a:spcAft>
                <a:spcPts val="1467"/>
              </a:spcAft>
              <a:buNone/>
            </a:pPr>
            <a:r>
              <a:rPr lang="en-US"/>
              <a:t>Fourth level</a:t>
            </a:r>
          </a:p>
          <a:p>
            <a:pPr marL="0" lvl="4" indent="0" defTabSz="609439">
              <a:lnSpc>
                <a:spcPts val="2853"/>
              </a:lnSpc>
              <a:spcBef>
                <a:spcPts val="0"/>
              </a:spcBef>
              <a:spcAft>
                <a:spcPts val="1467"/>
              </a:spcAft>
              <a:buNone/>
            </a:pPr>
            <a:r>
              <a:rPr lang="en-US"/>
              <a:t>Fifth level</a:t>
            </a:r>
          </a:p>
        </p:txBody>
      </p:sp>
      <p:sp>
        <p:nvSpPr>
          <p:cNvPr id="6" name="Slide Number Placeholder 5"/>
          <p:cNvSpPr>
            <a:spLocks noGrp="1"/>
          </p:cNvSpPr>
          <p:nvPr>
            <p:ph type="sldNum" sz="quarter" idx="4"/>
          </p:nvPr>
        </p:nvSpPr>
        <p:spPr>
          <a:xfrm>
            <a:off x="10701339" y="6142032"/>
            <a:ext cx="881063" cy="365125"/>
          </a:xfrm>
          <a:prstGeom prst="rect">
            <a:avLst/>
          </a:prstGeom>
        </p:spPr>
        <p:txBody>
          <a:bodyPr vert="horz" lIns="91421" tIns="45710" rIns="91421" bIns="45710" rtlCol="0" anchor="ctr"/>
          <a:lstStyle>
            <a:lvl1pPr algn="r">
              <a:defRPr sz="1600">
                <a:solidFill>
                  <a:schemeClr val="tx1">
                    <a:tint val="75000"/>
                  </a:schemeClr>
                </a:solidFill>
              </a:defRPr>
            </a:lvl1pPr>
          </a:lstStyle>
          <a:p>
            <a:fld id="{86288785-DDAF-584B-AD7A-B97739A6E3AE}" type="slidenum">
              <a:rPr lang="en-US" smtClean="0"/>
              <a:t>‹#›</a:t>
            </a:fld>
            <a:endParaRPr lang="en-US"/>
          </a:p>
        </p:txBody>
      </p:sp>
    </p:spTree>
    <p:extLst>
      <p:ext uri="{BB962C8B-B14F-4D97-AF65-F5344CB8AC3E}">
        <p14:creationId xmlns:p14="http://schemas.microsoft.com/office/powerpoint/2010/main" val="168768103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51" r:id="rId15"/>
    <p:sldLayoutId id="2147483739" r:id="rId16"/>
    <p:sldLayoutId id="2147483741" r:id="rId17"/>
    <p:sldLayoutId id="2147483742" r:id="rId18"/>
    <p:sldLayoutId id="2147483743" r:id="rId19"/>
    <p:sldLayoutId id="2147483744" r:id="rId20"/>
    <p:sldLayoutId id="2147483750" r:id="rId21"/>
    <p:sldLayoutId id="2147483745" r:id="rId22"/>
    <p:sldLayoutId id="2147483746" r:id="rId23"/>
    <p:sldLayoutId id="2147483747" r:id="rId24"/>
    <p:sldLayoutId id="2147483748" r:id="rId25"/>
    <p:sldLayoutId id="2147483749" r:id="rId26"/>
  </p:sldLayoutIdLst>
  <p:hf hdr="0" ftr="0" dt="0"/>
  <p:txStyles>
    <p:title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p:titleStyle>
    <p:bodyStyle>
      <a:lvl1pPr marL="457067" indent="-457067" algn="l" defTabSz="609423" rtl="0" eaLnBrk="1" latinLnBrk="0" hangingPunct="1">
        <a:spcBef>
          <a:spcPct val="20000"/>
        </a:spcBef>
        <a:buFont typeface="Arial"/>
        <a:buChar char="•"/>
        <a:defRPr lang="en-US" sz="2400" b="0" i="0" kern="1200" spc="53" baseline="0" smtClean="0">
          <a:solidFill>
            <a:srgbClr val="2D2D2D"/>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53" baseline="0" dirty="0">
          <a:solidFill>
            <a:srgbClr val="2D2D2D"/>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423" rtl="0" eaLnBrk="1" latinLnBrk="0" hangingPunct="1">
        <a:defRPr sz="2400" kern="1200">
          <a:solidFill>
            <a:schemeClr val="tx1"/>
          </a:solidFill>
          <a:latin typeface="+mn-lt"/>
          <a:ea typeface="+mn-ea"/>
          <a:cs typeface="+mn-cs"/>
        </a:defRPr>
      </a:lvl1pPr>
      <a:lvl2pPr marL="609423" algn="l" defTabSz="609423" rtl="0" eaLnBrk="1" latinLnBrk="0" hangingPunct="1">
        <a:defRPr sz="2400" kern="1200">
          <a:solidFill>
            <a:schemeClr val="tx1"/>
          </a:solidFill>
          <a:latin typeface="+mn-lt"/>
          <a:ea typeface="+mn-ea"/>
          <a:cs typeface="+mn-cs"/>
        </a:defRPr>
      </a:lvl2pPr>
      <a:lvl3pPr marL="1218848" algn="l" defTabSz="609423" rtl="0" eaLnBrk="1" latinLnBrk="0" hangingPunct="1">
        <a:defRPr sz="2400" kern="1200">
          <a:solidFill>
            <a:schemeClr val="tx1"/>
          </a:solidFill>
          <a:latin typeface="+mn-lt"/>
          <a:ea typeface="+mn-ea"/>
          <a:cs typeface="+mn-cs"/>
        </a:defRPr>
      </a:lvl3pPr>
      <a:lvl4pPr marL="1828273" algn="l" defTabSz="609423" rtl="0" eaLnBrk="1" latinLnBrk="0" hangingPunct="1">
        <a:defRPr sz="2400" kern="1200">
          <a:solidFill>
            <a:schemeClr val="tx1"/>
          </a:solidFill>
          <a:latin typeface="+mn-lt"/>
          <a:ea typeface="+mn-ea"/>
          <a:cs typeface="+mn-cs"/>
        </a:defRPr>
      </a:lvl4pPr>
      <a:lvl5pPr marL="2437698" algn="l" defTabSz="609423" rtl="0" eaLnBrk="1" latinLnBrk="0" hangingPunct="1">
        <a:defRPr sz="2400" kern="1200">
          <a:solidFill>
            <a:schemeClr val="tx1"/>
          </a:solidFill>
          <a:latin typeface="+mn-lt"/>
          <a:ea typeface="+mn-ea"/>
          <a:cs typeface="+mn-cs"/>
        </a:defRPr>
      </a:lvl5pPr>
      <a:lvl6pPr marL="3047120" algn="l" defTabSz="609423" rtl="0" eaLnBrk="1" latinLnBrk="0" hangingPunct="1">
        <a:defRPr sz="2400" kern="1200">
          <a:solidFill>
            <a:schemeClr val="tx1"/>
          </a:solidFill>
          <a:latin typeface="+mn-lt"/>
          <a:ea typeface="+mn-ea"/>
          <a:cs typeface="+mn-cs"/>
        </a:defRPr>
      </a:lvl6pPr>
      <a:lvl7pPr marL="3656543" algn="l" defTabSz="609423" rtl="0" eaLnBrk="1" latinLnBrk="0" hangingPunct="1">
        <a:defRPr sz="2400" kern="1200">
          <a:solidFill>
            <a:schemeClr val="tx1"/>
          </a:solidFill>
          <a:latin typeface="+mn-lt"/>
          <a:ea typeface="+mn-ea"/>
          <a:cs typeface="+mn-cs"/>
        </a:defRPr>
      </a:lvl7pPr>
      <a:lvl8pPr marL="4265967" algn="l" defTabSz="609423" rtl="0" eaLnBrk="1" latinLnBrk="0" hangingPunct="1">
        <a:defRPr sz="2400" kern="1200">
          <a:solidFill>
            <a:schemeClr val="tx1"/>
          </a:solidFill>
          <a:latin typeface="+mn-lt"/>
          <a:ea typeface="+mn-ea"/>
          <a:cs typeface="+mn-cs"/>
        </a:defRPr>
      </a:lvl8pPr>
      <a:lvl9pPr marL="4875391" algn="l" defTabSz="60942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Kk-3ibhVEc0&amp;t=11s" TargetMode="Externa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67009" y="3016045"/>
            <a:ext cx="5528172" cy="1795593"/>
          </a:xfrm>
        </p:spPr>
        <p:txBody>
          <a:bodyPr>
            <a:normAutofit/>
          </a:bodyPr>
          <a:lstStyle/>
          <a:p>
            <a:r>
              <a:rPr lang="en-US" sz="5400" b="1" err="1">
                <a:solidFill>
                  <a:schemeClr val="bg1"/>
                </a:solidFill>
                <a:latin typeface="Sofia Pro" pitchFamily="2" charset="77"/>
              </a:rPr>
              <a:t>Payconiq’s</a:t>
            </a:r>
            <a:r>
              <a:rPr lang="en-US" sz="5400" b="1">
                <a:solidFill>
                  <a:schemeClr val="bg1"/>
                </a:solidFill>
                <a:latin typeface="Sofia Pro" pitchFamily="2" charset="77"/>
              </a:rPr>
              <a:t> toolkit </a:t>
            </a:r>
            <a:br>
              <a:rPr lang="en-US" sz="5400" b="1">
                <a:solidFill>
                  <a:schemeClr val="bg1"/>
                </a:solidFill>
                <a:latin typeface="Sofia Pro" pitchFamily="2" charset="77"/>
              </a:rPr>
            </a:br>
            <a:r>
              <a:rPr lang="en-US" sz="5400" b="1">
                <a:solidFill>
                  <a:schemeClr val="bg1"/>
                </a:solidFill>
                <a:latin typeface="Sofia Pro" pitchFamily="2" charset="77"/>
              </a:rPr>
              <a:t>for charities</a:t>
            </a:r>
          </a:p>
        </p:txBody>
      </p:sp>
      <p:sp>
        <p:nvSpPr>
          <p:cNvPr id="3" name="TextBox 2">
            <a:extLst>
              <a:ext uri="{FF2B5EF4-FFF2-40B4-BE49-F238E27FC236}">
                <a16:creationId xmlns:a16="http://schemas.microsoft.com/office/drawing/2014/main" id="{D4C8AA12-F0AD-41E5-9092-167D76F06478}"/>
              </a:ext>
            </a:extLst>
          </p:cNvPr>
          <p:cNvSpPr txBox="1"/>
          <p:nvPr/>
        </p:nvSpPr>
        <p:spPr>
          <a:xfrm>
            <a:off x="10142375" y="5924939"/>
            <a:ext cx="2313992" cy="1250302"/>
          </a:xfrm>
          <a:prstGeom prst="rect">
            <a:avLst/>
          </a:prstGeom>
        </p:spPr>
        <p:txBody>
          <a:bodyPr vert="horz" wrap="square" lIns="91421" tIns="45710" rIns="91421" bIns="45710" rtlCol="0" anchor="t" anchorCtr="0">
            <a:noAutofit/>
          </a:bodyPr>
          <a:lstStyle/>
          <a:p>
            <a:pPr>
              <a:spcBef>
                <a:spcPct val="20000"/>
              </a:spcBef>
            </a:pPr>
            <a:endParaRPr lang="nl-BE" sz="2000" spc="80">
              <a:latin typeface="Assistant" charset="0"/>
              <a:ea typeface="Assistant" charset="0"/>
              <a:cs typeface="Assistant" charset="0"/>
            </a:endParaRPr>
          </a:p>
        </p:txBody>
      </p:sp>
    </p:spTree>
    <p:extLst>
      <p:ext uri="{BB962C8B-B14F-4D97-AF65-F5344CB8AC3E}">
        <p14:creationId xmlns:p14="http://schemas.microsoft.com/office/powerpoint/2010/main" val="1886394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3A40A40-CA2C-6F49-B92A-7E4B7EAB84A4}"/>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QR CODE</a:t>
            </a:r>
            <a:endParaRPr lang="nl-BE" sz="2000" b="1" spc="0">
              <a:latin typeface="Sofia Pro" pitchFamily="2" charset="77"/>
            </a:endParaRPr>
          </a:p>
        </p:txBody>
      </p:sp>
      <p:sp>
        <p:nvSpPr>
          <p:cNvPr id="7" name="Rectangle 6">
            <a:extLst>
              <a:ext uri="{FF2B5EF4-FFF2-40B4-BE49-F238E27FC236}">
                <a16:creationId xmlns:a16="http://schemas.microsoft.com/office/drawing/2014/main" id="{F788F57F-C47B-DE45-888A-4B7B9A5142B2}"/>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cxnSp>
        <p:nvCxnSpPr>
          <p:cNvPr id="8" name="Straight Connector 7">
            <a:extLst>
              <a:ext uri="{FF2B5EF4-FFF2-40B4-BE49-F238E27FC236}">
                <a16:creationId xmlns:a16="http://schemas.microsoft.com/office/drawing/2014/main" id="{BA1AE6D9-F7DA-5947-BD2D-960ED7F286AD}"/>
              </a:ext>
            </a:extLst>
          </p:cNvPr>
          <p:cNvCxnSpPr>
            <a:cxnSpLocks/>
          </p:cNvCxnSpPr>
          <p:nvPr/>
        </p:nvCxnSpPr>
        <p:spPr>
          <a:xfrm>
            <a:off x="928688" y="1091382"/>
            <a:ext cx="1123136"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A35BF19B-9CE2-3E47-AA2A-800DC901C235}"/>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0" name="TextBox 9">
            <a:extLst>
              <a:ext uri="{FF2B5EF4-FFF2-40B4-BE49-F238E27FC236}">
                <a16:creationId xmlns:a16="http://schemas.microsoft.com/office/drawing/2014/main" id="{1F9F5669-A567-804D-9FC2-CAF6AFE436E8}"/>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10</a:t>
            </a:r>
          </a:p>
        </p:txBody>
      </p:sp>
      <p:sp>
        <p:nvSpPr>
          <p:cNvPr id="2" name="TextBox 1">
            <a:extLst>
              <a:ext uri="{FF2B5EF4-FFF2-40B4-BE49-F238E27FC236}">
                <a16:creationId xmlns:a16="http://schemas.microsoft.com/office/drawing/2014/main" id="{E027386D-BDCE-B440-95C7-442F4F0CF09F}"/>
              </a:ext>
            </a:extLst>
          </p:cNvPr>
          <p:cNvSpPr txBox="1"/>
          <p:nvPr/>
        </p:nvSpPr>
        <p:spPr>
          <a:xfrm>
            <a:off x="841746" y="1366736"/>
            <a:ext cx="7660228" cy="2037344"/>
          </a:xfrm>
          <a:prstGeom prst="rect">
            <a:avLst/>
          </a:prstGeom>
        </p:spPr>
        <p:txBody>
          <a:bodyPr vert="horz" wrap="square" lIns="91421" tIns="45710" rIns="91421" bIns="45710" rtlCol="0" anchor="t" anchorCtr="0">
            <a:noAutofit/>
          </a:bodyPr>
          <a:lstStyle/>
          <a:p>
            <a:r>
              <a:rPr lang="en-US" sz="1800" b="1">
                <a:solidFill>
                  <a:schemeClr val="bg1">
                    <a:lumMod val="50000"/>
                  </a:schemeClr>
                </a:solidFill>
                <a:latin typeface="Sofia Pro" pitchFamily="2" charset="77"/>
              </a:rPr>
              <a:t>A modern and fresh magenta QR code.</a:t>
            </a:r>
          </a:p>
          <a:p>
            <a:endParaRPr lang="en-US" sz="1800">
              <a:solidFill>
                <a:schemeClr val="bg1">
                  <a:lumMod val="50000"/>
                </a:schemeClr>
              </a:solidFill>
              <a:latin typeface="Sofia Pro Regular" pitchFamily="2" charset="77"/>
            </a:endParaRPr>
          </a:p>
          <a:p>
            <a:r>
              <a:rPr lang="en-US" sz="1800">
                <a:solidFill>
                  <a:schemeClr val="bg1">
                    <a:lumMod val="50000"/>
                  </a:schemeClr>
                </a:solidFill>
                <a:latin typeface="Sofia Pro Light" pitchFamily="2" charset="77"/>
              </a:rPr>
              <a:t>The Payconiq QR code is a branded QR code with a Payconiq logo and Payconiq magenta color. The branding of the QR gives trust and makes it easy for our consumers to recognize that they can pay with Payconiq by Bancontact. Instead of black we use our darkest shade of magenta for the QR code to match our primary color but keeping the contrast. </a:t>
            </a:r>
            <a:endParaRPr lang="nl-NL" sz="1800">
              <a:solidFill>
                <a:schemeClr val="bg1">
                  <a:lumMod val="50000"/>
                </a:schemeClr>
              </a:solidFill>
              <a:latin typeface="Sofia Pro Light" pitchFamily="2" charset="77"/>
              <a:ea typeface="Assistant" charset="0"/>
              <a:cs typeface="Assistant" charset="0"/>
            </a:endParaRPr>
          </a:p>
        </p:txBody>
      </p:sp>
      <p:sp>
        <p:nvSpPr>
          <p:cNvPr id="21" name="Rectangle 20">
            <a:extLst>
              <a:ext uri="{FF2B5EF4-FFF2-40B4-BE49-F238E27FC236}">
                <a16:creationId xmlns:a16="http://schemas.microsoft.com/office/drawing/2014/main" id="{55B0C453-62B3-F743-BEB5-76754E0827BA}"/>
              </a:ext>
            </a:extLst>
          </p:cNvPr>
          <p:cNvSpPr/>
          <p:nvPr/>
        </p:nvSpPr>
        <p:spPr>
          <a:xfrm>
            <a:off x="3523948" y="3871419"/>
            <a:ext cx="1800000" cy="900000"/>
          </a:xfrm>
          <a:prstGeom prst="rect">
            <a:avLst/>
          </a:prstGeom>
          <a:solidFill>
            <a:srgbClr val="7B314A"/>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22" name="TextBox 21">
            <a:extLst>
              <a:ext uri="{FF2B5EF4-FFF2-40B4-BE49-F238E27FC236}">
                <a16:creationId xmlns:a16="http://schemas.microsoft.com/office/drawing/2014/main" id="{42C0F610-E102-1543-AF57-3311F635380A}"/>
              </a:ext>
            </a:extLst>
          </p:cNvPr>
          <p:cNvSpPr txBox="1"/>
          <p:nvPr/>
        </p:nvSpPr>
        <p:spPr>
          <a:xfrm>
            <a:off x="3437005" y="5238758"/>
            <a:ext cx="1886943" cy="772937"/>
          </a:xfrm>
          <a:prstGeom prst="rect">
            <a:avLst/>
          </a:prstGeom>
        </p:spPr>
        <p:txBody>
          <a:bodyPr vert="horz" wrap="none" lIns="91421" tIns="45710" rIns="91421" bIns="45710" rtlCol="0" anchor="t" anchorCtr="0">
            <a:noAutofit/>
          </a:bodyPr>
          <a:lstStyle/>
          <a:p>
            <a:r>
              <a:rPr lang="en-US" sz="1500">
                <a:solidFill>
                  <a:schemeClr val="bg1">
                    <a:lumMod val="50000"/>
                  </a:schemeClr>
                </a:solidFill>
                <a:latin typeface="Sofia Pro Regular" pitchFamily="2" charset="77"/>
              </a:rPr>
              <a:t>CMYK 40/88/52/29</a:t>
            </a:r>
          </a:p>
          <a:p>
            <a:r>
              <a:rPr lang="en-US" sz="1500">
                <a:solidFill>
                  <a:schemeClr val="bg1">
                    <a:lumMod val="50000"/>
                  </a:schemeClr>
                </a:solidFill>
                <a:latin typeface="Sofia Pro Regular" pitchFamily="2" charset="77"/>
              </a:rPr>
              <a:t>RGB 123/49/74</a:t>
            </a:r>
          </a:p>
          <a:p>
            <a:r>
              <a:rPr lang="en-US" sz="1500">
                <a:solidFill>
                  <a:schemeClr val="bg1">
                    <a:lumMod val="50000"/>
                  </a:schemeClr>
                </a:solidFill>
                <a:latin typeface="Sofia Pro Regular" pitchFamily="2" charset="77"/>
              </a:rPr>
              <a:t>HEX #7B314A</a:t>
            </a:r>
          </a:p>
        </p:txBody>
      </p:sp>
      <p:sp>
        <p:nvSpPr>
          <p:cNvPr id="23" name="TextBox 22">
            <a:extLst>
              <a:ext uri="{FF2B5EF4-FFF2-40B4-BE49-F238E27FC236}">
                <a16:creationId xmlns:a16="http://schemas.microsoft.com/office/drawing/2014/main" id="{EF406E33-7E3C-AB42-96DD-5AA21F67ACCD}"/>
              </a:ext>
            </a:extLst>
          </p:cNvPr>
          <p:cNvSpPr txBox="1"/>
          <p:nvPr/>
        </p:nvSpPr>
        <p:spPr>
          <a:xfrm>
            <a:off x="3437005" y="4903085"/>
            <a:ext cx="1466557" cy="411966"/>
          </a:xfrm>
          <a:prstGeom prst="rect">
            <a:avLst/>
          </a:prstGeom>
        </p:spPr>
        <p:txBody>
          <a:bodyPr vert="horz" wrap="none" lIns="91421" tIns="45710" rIns="91421" bIns="45710" rtlCol="0" anchor="t" anchorCtr="0">
            <a:noAutofit/>
          </a:bodyPr>
          <a:lstStyle/>
          <a:p>
            <a:r>
              <a:rPr lang="en-US" sz="1500" b="1">
                <a:solidFill>
                  <a:schemeClr val="bg1">
                    <a:lumMod val="50000"/>
                  </a:schemeClr>
                </a:solidFill>
                <a:latin typeface="Sofia Pro" pitchFamily="2" charset="77"/>
              </a:rPr>
              <a:t>Bordeaux</a:t>
            </a:r>
          </a:p>
        </p:txBody>
      </p:sp>
      <p:pic>
        <p:nvPicPr>
          <p:cNvPr id="25" name="Picture 24">
            <a:extLst>
              <a:ext uri="{FF2B5EF4-FFF2-40B4-BE49-F238E27FC236}">
                <a16:creationId xmlns:a16="http://schemas.microsoft.com/office/drawing/2014/main" id="{556DC928-D29E-9942-8C7B-D14030792B29}"/>
              </a:ext>
            </a:extLst>
          </p:cNvPr>
          <p:cNvPicPr>
            <a:picLocks noChangeAspect="1"/>
          </p:cNvPicPr>
          <p:nvPr/>
        </p:nvPicPr>
        <p:blipFill rotWithShape="1">
          <a:blip r:embed="rId2"/>
          <a:srcRect b="6103"/>
          <a:stretch/>
        </p:blipFill>
        <p:spPr>
          <a:xfrm>
            <a:off x="911225" y="3678260"/>
            <a:ext cx="1930465" cy="2055112"/>
          </a:xfrm>
          <a:prstGeom prst="rect">
            <a:avLst/>
          </a:prstGeom>
        </p:spPr>
      </p:pic>
      <p:sp>
        <p:nvSpPr>
          <p:cNvPr id="26" name="Text Placeholder 2">
            <a:extLst>
              <a:ext uri="{FF2B5EF4-FFF2-40B4-BE49-F238E27FC236}">
                <a16:creationId xmlns:a16="http://schemas.microsoft.com/office/drawing/2014/main" id="{975645A9-095A-3343-B424-0B6F1D39FD89}"/>
              </a:ext>
            </a:extLst>
          </p:cNvPr>
          <p:cNvSpPr txBox="1">
            <a:spLocks/>
          </p:cNvSpPr>
          <p:nvPr/>
        </p:nvSpPr>
        <p:spPr>
          <a:xfrm>
            <a:off x="9226654" y="5737759"/>
            <a:ext cx="2017610" cy="273936"/>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r>
              <a:rPr lang="en-US" sz="1200" spc="0">
                <a:solidFill>
                  <a:schemeClr val="bg1">
                    <a:lumMod val="50000"/>
                  </a:schemeClr>
                </a:solidFill>
                <a:latin typeface="Sofia Pro Light" pitchFamily="2" charset="77"/>
              </a:rPr>
              <a:t>Example</a:t>
            </a:r>
          </a:p>
        </p:txBody>
      </p:sp>
      <p:sp>
        <p:nvSpPr>
          <p:cNvPr id="14" name="TextBox 13">
            <a:extLst>
              <a:ext uri="{FF2B5EF4-FFF2-40B4-BE49-F238E27FC236}">
                <a16:creationId xmlns:a16="http://schemas.microsoft.com/office/drawing/2014/main" id="{39723929-0EDE-B746-9C9E-D0A33E71C85A}"/>
              </a:ext>
            </a:extLst>
          </p:cNvPr>
          <p:cNvSpPr txBox="1"/>
          <p:nvPr/>
        </p:nvSpPr>
        <p:spPr>
          <a:xfrm>
            <a:off x="1031358" y="5788070"/>
            <a:ext cx="1663995" cy="254872"/>
          </a:xfrm>
          <a:prstGeom prst="rect">
            <a:avLst/>
          </a:prstGeom>
        </p:spPr>
        <p:txBody>
          <a:bodyPr vert="horz" wrap="square" lIns="91421" tIns="45710" rIns="91421" bIns="45710" rtlCol="0" anchor="t" anchorCtr="0">
            <a:noAutofit/>
          </a:bodyPr>
          <a:lstStyle/>
          <a:p>
            <a:pPr algn="ctr"/>
            <a:r>
              <a:rPr lang="en-US" sz="1000">
                <a:solidFill>
                  <a:schemeClr val="bg1">
                    <a:lumMod val="50000"/>
                  </a:schemeClr>
                </a:solidFill>
                <a:latin typeface="Sofia Pro Light" pitchFamily="2" charset="77"/>
              </a:rPr>
              <a:t>Min. 25 mm</a:t>
            </a:r>
            <a:endParaRPr lang="nl-NL" sz="1000">
              <a:solidFill>
                <a:schemeClr val="bg1">
                  <a:lumMod val="50000"/>
                </a:schemeClr>
              </a:solidFill>
              <a:latin typeface="Sofia Pro Light" pitchFamily="2" charset="77"/>
              <a:ea typeface="Assistant" charset="0"/>
              <a:cs typeface="Assistant" charset="0"/>
            </a:endParaRPr>
          </a:p>
        </p:txBody>
      </p:sp>
      <p:cxnSp>
        <p:nvCxnSpPr>
          <p:cNvPr id="4" name="Straight Connector 3">
            <a:extLst>
              <a:ext uri="{FF2B5EF4-FFF2-40B4-BE49-F238E27FC236}">
                <a16:creationId xmlns:a16="http://schemas.microsoft.com/office/drawing/2014/main" id="{F85A9BC5-E1E8-3B4B-BAE8-175220184F42}"/>
              </a:ext>
            </a:extLst>
          </p:cNvPr>
          <p:cNvCxnSpPr>
            <a:cxnSpLocks/>
          </p:cNvCxnSpPr>
          <p:nvPr/>
        </p:nvCxnSpPr>
        <p:spPr>
          <a:xfrm>
            <a:off x="1031358" y="5765268"/>
            <a:ext cx="0" cy="182134"/>
          </a:xfrm>
          <a:prstGeom prst="line">
            <a:avLst/>
          </a:prstGeom>
          <a:ln w="12700" cmpd="sng">
            <a:solidFill>
              <a:srgbClr val="7B314A"/>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9EFFBBE-0D9E-5846-9AC6-E65FFCFAD95C}"/>
              </a:ext>
            </a:extLst>
          </p:cNvPr>
          <p:cNvCxnSpPr>
            <a:cxnSpLocks/>
          </p:cNvCxnSpPr>
          <p:nvPr/>
        </p:nvCxnSpPr>
        <p:spPr>
          <a:xfrm>
            <a:off x="2705986" y="5765268"/>
            <a:ext cx="0" cy="182134"/>
          </a:xfrm>
          <a:prstGeom prst="line">
            <a:avLst/>
          </a:prstGeom>
          <a:ln w="12700" cmpd="sng">
            <a:solidFill>
              <a:srgbClr val="7B314A"/>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Qr code&#10;&#10;Description automatically generated">
            <a:extLst>
              <a:ext uri="{FF2B5EF4-FFF2-40B4-BE49-F238E27FC236}">
                <a16:creationId xmlns:a16="http://schemas.microsoft.com/office/drawing/2014/main" id="{42A38FC3-8273-4928-7808-840B5CDAFCB9}"/>
              </a:ext>
            </a:extLst>
          </p:cNvPr>
          <p:cNvPicPr>
            <a:picLocks noChangeAspect="1"/>
          </p:cNvPicPr>
          <p:nvPr/>
        </p:nvPicPr>
        <p:blipFill>
          <a:blip r:embed="rId3"/>
          <a:stretch>
            <a:fillRect/>
          </a:stretch>
        </p:blipFill>
        <p:spPr>
          <a:xfrm>
            <a:off x="9226653" y="2894894"/>
            <a:ext cx="2040538" cy="2736721"/>
          </a:xfrm>
          <a:prstGeom prst="rect">
            <a:avLst/>
          </a:prstGeom>
        </p:spPr>
      </p:pic>
      <p:pic>
        <p:nvPicPr>
          <p:cNvPr id="5" name="Picture 4" descr="Application&#10;&#10;Description automatically generated with medium confidence">
            <a:extLst>
              <a:ext uri="{FF2B5EF4-FFF2-40B4-BE49-F238E27FC236}">
                <a16:creationId xmlns:a16="http://schemas.microsoft.com/office/drawing/2014/main" id="{ACF50353-ACDC-5E1C-613C-EDBC26D2ADF2}"/>
              </a:ext>
            </a:extLst>
          </p:cNvPr>
          <p:cNvPicPr>
            <a:picLocks noChangeAspect="1"/>
          </p:cNvPicPr>
          <p:nvPr/>
        </p:nvPicPr>
        <p:blipFill>
          <a:blip r:embed="rId4"/>
          <a:stretch>
            <a:fillRect/>
          </a:stretch>
        </p:blipFill>
        <p:spPr>
          <a:xfrm>
            <a:off x="7415097" y="3148836"/>
            <a:ext cx="1733877" cy="2550607"/>
          </a:xfrm>
          <a:prstGeom prst="rect">
            <a:avLst/>
          </a:prstGeom>
        </p:spPr>
      </p:pic>
    </p:spTree>
    <p:extLst>
      <p:ext uri="{BB962C8B-B14F-4D97-AF65-F5344CB8AC3E}">
        <p14:creationId xmlns:p14="http://schemas.microsoft.com/office/powerpoint/2010/main" val="3598529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F02B24-7D7C-FF45-9F18-2E8E39AEC59E}"/>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7" name="Rectangle 6">
            <a:extLst>
              <a:ext uri="{FF2B5EF4-FFF2-40B4-BE49-F238E27FC236}">
                <a16:creationId xmlns:a16="http://schemas.microsoft.com/office/drawing/2014/main" id="{460D8AE8-BD1D-A84B-9F28-5C36F9DBAFBC}"/>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8" name="TextBox 7">
            <a:extLst>
              <a:ext uri="{FF2B5EF4-FFF2-40B4-BE49-F238E27FC236}">
                <a16:creationId xmlns:a16="http://schemas.microsoft.com/office/drawing/2014/main" id="{CF2B3059-040C-0C4C-A740-FD9016B738DE}"/>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11</a:t>
            </a:r>
          </a:p>
        </p:txBody>
      </p:sp>
      <p:sp>
        <p:nvSpPr>
          <p:cNvPr id="11" name="Title 1">
            <a:extLst>
              <a:ext uri="{FF2B5EF4-FFF2-40B4-BE49-F238E27FC236}">
                <a16:creationId xmlns:a16="http://schemas.microsoft.com/office/drawing/2014/main" id="{716FA064-2747-F74A-8BEA-DB7FB9A9C0D2}"/>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QR CODE</a:t>
            </a:r>
            <a:endParaRPr lang="nl-BE" sz="2000" b="1" spc="0">
              <a:latin typeface="Sofia Pro" pitchFamily="2" charset="77"/>
            </a:endParaRPr>
          </a:p>
        </p:txBody>
      </p:sp>
      <p:cxnSp>
        <p:nvCxnSpPr>
          <p:cNvPr id="12" name="Straight Connector 11">
            <a:extLst>
              <a:ext uri="{FF2B5EF4-FFF2-40B4-BE49-F238E27FC236}">
                <a16:creationId xmlns:a16="http://schemas.microsoft.com/office/drawing/2014/main" id="{89429095-9763-854F-AE25-3E124EB15E37}"/>
              </a:ext>
            </a:extLst>
          </p:cNvPr>
          <p:cNvCxnSpPr>
            <a:cxnSpLocks/>
          </p:cNvCxnSpPr>
          <p:nvPr/>
        </p:nvCxnSpPr>
        <p:spPr>
          <a:xfrm>
            <a:off x="928688" y="1091382"/>
            <a:ext cx="1123136"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id="{25B178A8-6F77-4ED3-AAB7-A32A03058C90}"/>
              </a:ext>
            </a:extLst>
          </p:cNvPr>
          <p:cNvSpPr txBox="1">
            <a:spLocks/>
          </p:cNvSpPr>
          <p:nvPr/>
        </p:nvSpPr>
        <p:spPr>
          <a:xfrm>
            <a:off x="831913" y="1376047"/>
            <a:ext cx="4885327" cy="1509387"/>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800" spc="0">
                <a:solidFill>
                  <a:schemeClr val="bg1">
                    <a:lumMod val="50000"/>
                  </a:schemeClr>
                </a:solidFill>
                <a:latin typeface="Sofia Pro Light" pitchFamily="2" charset="77"/>
              </a:rPr>
              <a:t>Your QR code will of course be personalized and mailed to you, but this is what it will look like. You can use it on folders, flyers, letters, T-shirts, festival wristbands, … or online on banners or your website. </a:t>
            </a:r>
          </a:p>
          <a:p>
            <a:pPr marL="0" indent="0">
              <a:buFont typeface="Arial"/>
              <a:buNone/>
            </a:pPr>
            <a:endParaRPr lang="en-US" sz="1800" spc="0">
              <a:solidFill>
                <a:schemeClr val="bg1">
                  <a:lumMod val="50000"/>
                </a:schemeClr>
              </a:solidFill>
              <a:latin typeface="Sofia Pro Light" pitchFamily="2" charset="77"/>
            </a:endParaRPr>
          </a:p>
        </p:txBody>
      </p:sp>
      <p:pic>
        <p:nvPicPr>
          <p:cNvPr id="3" name="Picture 2" descr="Qr code&#10;&#10;Description automatically generated">
            <a:extLst>
              <a:ext uri="{FF2B5EF4-FFF2-40B4-BE49-F238E27FC236}">
                <a16:creationId xmlns:a16="http://schemas.microsoft.com/office/drawing/2014/main" id="{023BDCA2-4AB8-013E-A577-DBCAC7415177}"/>
              </a:ext>
            </a:extLst>
          </p:cNvPr>
          <p:cNvPicPr>
            <a:picLocks noChangeAspect="1"/>
          </p:cNvPicPr>
          <p:nvPr/>
        </p:nvPicPr>
        <p:blipFill>
          <a:blip r:embed="rId2"/>
          <a:stretch>
            <a:fillRect/>
          </a:stretch>
        </p:blipFill>
        <p:spPr>
          <a:xfrm>
            <a:off x="7691864" y="4306762"/>
            <a:ext cx="2203805" cy="1643188"/>
          </a:xfrm>
          <a:prstGeom prst="rect">
            <a:avLst/>
          </a:prstGeom>
        </p:spPr>
      </p:pic>
      <p:pic>
        <p:nvPicPr>
          <p:cNvPr id="6" name="Picture 5" descr="Qr code&#10;&#10;Description automatically generated">
            <a:extLst>
              <a:ext uri="{FF2B5EF4-FFF2-40B4-BE49-F238E27FC236}">
                <a16:creationId xmlns:a16="http://schemas.microsoft.com/office/drawing/2014/main" id="{D41B988E-4725-3453-3940-5871D1FCEFC0}"/>
              </a:ext>
            </a:extLst>
          </p:cNvPr>
          <p:cNvPicPr>
            <a:picLocks noChangeAspect="1"/>
          </p:cNvPicPr>
          <p:nvPr/>
        </p:nvPicPr>
        <p:blipFill>
          <a:blip r:embed="rId3"/>
          <a:stretch>
            <a:fillRect/>
          </a:stretch>
        </p:blipFill>
        <p:spPr>
          <a:xfrm>
            <a:off x="8793767" y="2522588"/>
            <a:ext cx="2203805" cy="1643188"/>
          </a:xfrm>
          <a:prstGeom prst="rect">
            <a:avLst/>
          </a:prstGeom>
        </p:spPr>
      </p:pic>
      <p:pic>
        <p:nvPicPr>
          <p:cNvPr id="13" name="Picture 12" descr="Qr code&#10;&#10;Description automatically generated">
            <a:extLst>
              <a:ext uri="{FF2B5EF4-FFF2-40B4-BE49-F238E27FC236}">
                <a16:creationId xmlns:a16="http://schemas.microsoft.com/office/drawing/2014/main" id="{0049FAA2-5A1A-266F-AB0D-45F0BA3C9882}"/>
              </a:ext>
            </a:extLst>
          </p:cNvPr>
          <p:cNvPicPr>
            <a:picLocks noChangeAspect="1"/>
          </p:cNvPicPr>
          <p:nvPr/>
        </p:nvPicPr>
        <p:blipFill>
          <a:blip r:embed="rId4"/>
          <a:stretch>
            <a:fillRect/>
          </a:stretch>
        </p:blipFill>
        <p:spPr>
          <a:xfrm>
            <a:off x="6474761" y="2522588"/>
            <a:ext cx="2203805" cy="1643188"/>
          </a:xfrm>
          <a:prstGeom prst="rect">
            <a:avLst/>
          </a:prstGeom>
        </p:spPr>
      </p:pic>
      <p:pic>
        <p:nvPicPr>
          <p:cNvPr id="15" name="Picture 14" descr="Qr code&#10;&#10;Description automatically generated">
            <a:extLst>
              <a:ext uri="{FF2B5EF4-FFF2-40B4-BE49-F238E27FC236}">
                <a16:creationId xmlns:a16="http://schemas.microsoft.com/office/drawing/2014/main" id="{9F8AC32B-A7A4-A27B-87F2-09911D02745E}"/>
              </a:ext>
            </a:extLst>
          </p:cNvPr>
          <p:cNvPicPr>
            <a:picLocks noChangeAspect="1"/>
          </p:cNvPicPr>
          <p:nvPr/>
        </p:nvPicPr>
        <p:blipFill>
          <a:blip r:embed="rId5"/>
          <a:stretch>
            <a:fillRect/>
          </a:stretch>
        </p:blipFill>
        <p:spPr>
          <a:xfrm>
            <a:off x="4376862" y="3755246"/>
            <a:ext cx="1643188" cy="2203805"/>
          </a:xfrm>
          <a:prstGeom prst="rect">
            <a:avLst/>
          </a:prstGeom>
        </p:spPr>
      </p:pic>
      <p:pic>
        <p:nvPicPr>
          <p:cNvPr id="17" name="Picture 16" descr="Qr code&#10;&#10;Description automatically generated">
            <a:extLst>
              <a:ext uri="{FF2B5EF4-FFF2-40B4-BE49-F238E27FC236}">
                <a16:creationId xmlns:a16="http://schemas.microsoft.com/office/drawing/2014/main" id="{E0732130-2862-6956-4E26-2F4FD2F1780B}"/>
              </a:ext>
            </a:extLst>
          </p:cNvPr>
          <p:cNvPicPr>
            <a:picLocks noChangeAspect="1"/>
          </p:cNvPicPr>
          <p:nvPr/>
        </p:nvPicPr>
        <p:blipFill>
          <a:blip r:embed="rId6"/>
          <a:stretch>
            <a:fillRect/>
          </a:stretch>
        </p:blipFill>
        <p:spPr>
          <a:xfrm>
            <a:off x="2640822" y="3746146"/>
            <a:ext cx="1649631" cy="2203804"/>
          </a:xfrm>
          <a:prstGeom prst="rect">
            <a:avLst/>
          </a:prstGeom>
        </p:spPr>
      </p:pic>
      <p:pic>
        <p:nvPicPr>
          <p:cNvPr id="19" name="Picture 18" descr="Qr code&#10;&#10;Description automatically generated">
            <a:extLst>
              <a:ext uri="{FF2B5EF4-FFF2-40B4-BE49-F238E27FC236}">
                <a16:creationId xmlns:a16="http://schemas.microsoft.com/office/drawing/2014/main" id="{4F9F817F-54E1-1471-8E8A-67D979E464CC}"/>
              </a:ext>
            </a:extLst>
          </p:cNvPr>
          <p:cNvPicPr>
            <a:picLocks noChangeAspect="1"/>
          </p:cNvPicPr>
          <p:nvPr/>
        </p:nvPicPr>
        <p:blipFill>
          <a:blip r:embed="rId7"/>
          <a:stretch>
            <a:fillRect/>
          </a:stretch>
        </p:blipFill>
        <p:spPr>
          <a:xfrm>
            <a:off x="911225" y="3755246"/>
            <a:ext cx="1643188" cy="2203805"/>
          </a:xfrm>
          <a:prstGeom prst="rect">
            <a:avLst/>
          </a:prstGeom>
        </p:spPr>
      </p:pic>
    </p:spTree>
    <p:extLst>
      <p:ext uri="{BB962C8B-B14F-4D97-AF65-F5344CB8AC3E}">
        <p14:creationId xmlns:p14="http://schemas.microsoft.com/office/powerpoint/2010/main" val="174627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F02B24-7D7C-FF45-9F18-2E8E39AEC59E}"/>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7" name="Rectangle 6">
            <a:extLst>
              <a:ext uri="{FF2B5EF4-FFF2-40B4-BE49-F238E27FC236}">
                <a16:creationId xmlns:a16="http://schemas.microsoft.com/office/drawing/2014/main" id="{460D8AE8-BD1D-A84B-9F28-5C36F9DBAFBC}"/>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8" name="TextBox 7">
            <a:extLst>
              <a:ext uri="{FF2B5EF4-FFF2-40B4-BE49-F238E27FC236}">
                <a16:creationId xmlns:a16="http://schemas.microsoft.com/office/drawing/2014/main" id="{CF2B3059-040C-0C4C-A740-FD9016B738DE}"/>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12</a:t>
            </a:r>
          </a:p>
        </p:txBody>
      </p:sp>
      <p:sp>
        <p:nvSpPr>
          <p:cNvPr id="11" name="Title 1">
            <a:extLst>
              <a:ext uri="{FF2B5EF4-FFF2-40B4-BE49-F238E27FC236}">
                <a16:creationId xmlns:a16="http://schemas.microsoft.com/office/drawing/2014/main" id="{716FA064-2747-F74A-8BEA-DB7FB9A9C0D2}"/>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HOW TO DONATE</a:t>
            </a:r>
            <a:endParaRPr lang="nl-BE" sz="2000" b="1" spc="0">
              <a:latin typeface="Sofia Pro" pitchFamily="2" charset="77"/>
            </a:endParaRPr>
          </a:p>
        </p:txBody>
      </p:sp>
      <p:cxnSp>
        <p:nvCxnSpPr>
          <p:cNvPr id="12" name="Straight Connector 11">
            <a:extLst>
              <a:ext uri="{FF2B5EF4-FFF2-40B4-BE49-F238E27FC236}">
                <a16:creationId xmlns:a16="http://schemas.microsoft.com/office/drawing/2014/main" id="{89429095-9763-854F-AE25-3E124EB15E37}"/>
              </a:ext>
            </a:extLst>
          </p:cNvPr>
          <p:cNvCxnSpPr>
            <a:cxnSpLocks/>
          </p:cNvCxnSpPr>
          <p:nvPr/>
        </p:nvCxnSpPr>
        <p:spPr>
          <a:xfrm>
            <a:off x="928688" y="1091382"/>
            <a:ext cx="1123136"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id="{25B178A8-6F77-4ED3-AAB7-A32A03058C90}"/>
              </a:ext>
            </a:extLst>
          </p:cNvPr>
          <p:cNvSpPr txBox="1">
            <a:spLocks/>
          </p:cNvSpPr>
          <p:nvPr/>
        </p:nvSpPr>
        <p:spPr>
          <a:xfrm>
            <a:off x="841939" y="1185548"/>
            <a:ext cx="9786324" cy="956186"/>
          </a:xfrm>
          <a:prstGeom prst="rect">
            <a:avLst/>
          </a:prstGeom>
        </p:spPr>
        <p:txBody>
          <a:bodyPr vert="horz" lIns="91421" tIns="45710" rIns="91421" bIns="45710" rtlCol="0" anchor="t">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en-US" sz="1800" spc="0" dirty="0">
                <a:solidFill>
                  <a:schemeClr val="bg1">
                    <a:lumMod val="50000"/>
                  </a:schemeClr>
                </a:solidFill>
                <a:latin typeface="Sofia Pro Light"/>
                <a:cs typeface="Assistant"/>
              </a:rPr>
              <a:t>Is it the first time your donors use the ‘Scan &amp; Donate’ solution? We’ll integrate the detailed explanation in the communication material on the next slides, but you can find it here as well, in case you want to look something up quickly:</a:t>
            </a:r>
          </a:p>
          <a:p>
            <a:pPr marL="0" indent="0">
              <a:buFont typeface="Arial"/>
              <a:buNone/>
            </a:pPr>
            <a:endParaRPr lang="en-US" sz="1800" spc="0">
              <a:solidFill>
                <a:schemeClr val="bg1">
                  <a:lumMod val="50000"/>
                </a:schemeClr>
              </a:solidFill>
              <a:latin typeface="Sofia Pro Light" pitchFamily="2" charset="77"/>
            </a:endParaRPr>
          </a:p>
          <a:p>
            <a:pPr marL="0" indent="0">
              <a:buNone/>
            </a:pPr>
            <a:r>
              <a:rPr lang="en-US" sz="1800" b="1" spc="0" dirty="0">
                <a:solidFill>
                  <a:schemeClr val="bg1">
                    <a:lumMod val="50000"/>
                  </a:schemeClr>
                </a:solidFill>
                <a:latin typeface="Sofia Pro Light"/>
                <a:cs typeface="Assistant"/>
              </a:rPr>
              <a:t>Via Desktop : </a:t>
            </a:r>
          </a:p>
          <a:p>
            <a:pPr marL="0" indent="0">
              <a:buFont typeface="Arial"/>
              <a:buNone/>
            </a:pPr>
            <a:r>
              <a:rPr lang="en-US" sz="1800" spc="0" dirty="0">
                <a:solidFill>
                  <a:schemeClr val="bg1">
                    <a:lumMod val="50000"/>
                  </a:schemeClr>
                </a:solidFill>
                <a:latin typeface="Sofia Pro Light"/>
                <a:cs typeface="Assistant"/>
              </a:rPr>
              <a:t>The donor scans the QR code and lands on a webpage with your logo.</a:t>
            </a:r>
          </a:p>
          <a:p>
            <a:pPr marL="342900" indent="-342900">
              <a:buFont typeface="Arial"/>
              <a:buAutoNum type="arabicPeriod"/>
            </a:pPr>
            <a:r>
              <a:rPr lang="en-US" sz="1800" spc="0" dirty="0">
                <a:solidFill>
                  <a:schemeClr val="bg1">
                    <a:lumMod val="50000"/>
                  </a:schemeClr>
                </a:solidFill>
                <a:latin typeface="Sofia Pro Light"/>
                <a:cs typeface="Assistant"/>
              </a:rPr>
              <a:t>After introducing (or confirming) the donation amount, the consumer can request to receive a tax certificate by leaving his personal details. </a:t>
            </a:r>
            <a:endParaRPr lang="en-US" sz="1800" spc="0" dirty="0">
              <a:solidFill>
                <a:schemeClr val="bg1">
                  <a:lumMod val="50000"/>
                </a:schemeClr>
              </a:solidFill>
              <a:latin typeface="Sofia Pro Light" pitchFamily="2" charset="77"/>
            </a:endParaRPr>
          </a:p>
          <a:p>
            <a:pPr marL="342900" indent="-342900">
              <a:buFont typeface="Arial"/>
              <a:buAutoNum type="arabicPeriod"/>
            </a:pPr>
            <a:r>
              <a:rPr lang="en-US" sz="1800" spc="0" dirty="0">
                <a:solidFill>
                  <a:schemeClr val="bg1">
                    <a:lumMod val="50000"/>
                  </a:schemeClr>
                </a:solidFill>
                <a:latin typeface="Sofia Pro Light"/>
                <a:cs typeface="Assistant"/>
              </a:rPr>
              <a:t>Via the ”Pay with </a:t>
            </a:r>
            <a:r>
              <a:rPr lang="en-US" sz="1800" spc="0" dirty="0" err="1">
                <a:solidFill>
                  <a:schemeClr val="bg1">
                    <a:lumMod val="50000"/>
                  </a:schemeClr>
                </a:solidFill>
                <a:latin typeface="Sofia Pro Light"/>
                <a:cs typeface="Assistant"/>
              </a:rPr>
              <a:t>Payconiq</a:t>
            </a:r>
            <a:r>
              <a:rPr lang="en-US" sz="1800" spc="0" dirty="0">
                <a:solidFill>
                  <a:schemeClr val="bg1">
                    <a:lumMod val="50000"/>
                  </a:schemeClr>
                </a:solidFill>
                <a:latin typeface="Sofia Pro Light"/>
                <a:cs typeface="Assistant"/>
              </a:rPr>
              <a:t>” button, the donor lands in his payment app.</a:t>
            </a:r>
          </a:p>
          <a:p>
            <a:pPr marL="342900" indent="-342900">
              <a:buFont typeface="Arial"/>
              <a:buAutoNum type="arabicPeriod"/>
            </a:pPr>
            <a:r>
              <a:rPr lang="en-US" sz="1800" spc="0" dirty="0">
                <a:solidFill>
                  <a:schemeClr val="bg1">
                    <a:lumMod val="50000"/>
                  </a:schemeClr>
                </a:solidFill>
                <a:latin typeface="Sofia Pro Light"/>
                <a:cs typeface="Assistant"/>
              </a:rPr>
              <a:t>After confirming his payment, the donor is redirected to a ‘Thank you’ page.</a:t>
            </a:r>
          </a:p>
          <a:p>
            <a:pPr marL="342900" indent="-342900">
              <a:buFont typeface="Arial"/>
              <a:buAutoNum type="arabicPeriod"/>
            </a:pPr>
            <a:r>
              <a:rPr lang="en-US" sz="1800" spc="0" dirty="0">
                <a:solidFill>
                  <a:schemeClr val="bg1">
                    <a:lumMod val="50000"/>
                  </a:schemeClr>
                </a:solidFill>
                <a:latin typeface="Sofia Pro Light"/>
                <a:cs typeface="Assistant"/>
              </a:rPr>
              <a:t>All donor details needed to issue a tax certificate will be available for download on the portal at the end of the month. </a:t>
            </a:r>
            <a:endParaRPr lang="en-US" sz="1800" spc="0" dirty="0">
              <a:solidFill>
                <a:schemeClr val="bg1">
                  <a:lumMod val="50000"/>
                </a:schemeClr>
              </a:solidFill>
              <a:latin typeface="Sofia Pro Light" pitchFamily="2" charset="77"/>
            </a:endParaRPr>
          </a:p>
          <a:p>
            <a:pPr marL="342900" indent="-342900">
              <a:buFont typeface="Arial"/>
              <a:buAutoNum type="arabicPeriod"/>
            </a:pPr>
            <a:endParaRPr lang="en-US" sz="1800" spc="0">
              <a:solidFill>
                <a:schemeClr val="bg1">
                  <a:lumMod val="50000"/>
                </a:schemeClr>
              </a:solidFill>
              <a:latin typeface="Sofia Pro Light" pitchFamily="2" charset="77"/>
            </a:endParaRPr>
          </a:p>
          <a:p>
            <a:pPr marL="0" indent="0">
              <a:buNone/>
            </a:pPr>
            <a:r>
              <a:rPr lang="en-US" sz="1800" b="1" spc="0" dirty="0">
                <a:solidFill>
                  <a:schemeClr val="bg1">
                    <a:lumMod val="50000"/>
                  </a:schemeClr>
                </a:solidFill>
                <a:latin typeface="Sofia Pro Light"/>
                <a:cs typeface="Assistant"/>
              </a:rPr>
              <a:t>Via Mobile:   </a:t>
            </a:r>
            <a:endParaRPr lang="en-US">
              <a:solidFill>
                <a:schemeClr val="bg1">
                  <a:lumMod val="50000"/>
                </a:schemeClr>
              </a:solidFill>
              <a:latin typeface="Sofia Pro Light"/>
            </a:endParaRPr>
          </a:p>
          <a:p>
            <a:pPr marL="0" indent="0">
              <a:buNone/>
            </a:pPr>
            <a:r>
              <a:rPr lang="en-US" sz="1800" spc="0" dirty="0">
                <a:solidFill>
                  <a:schemeClr val="bg1">
                    <a:lumMod val="50000"/>
                  </a:schemeClr>
                </a:solidFill>
                <a:latin typeface="Sofia Pro Light"/>
                <a:cs typeface="Assistant"/>
              </a:rPr>
              <a:t>Mobile websites, applications or campaigns where the donor is already on a mobile device (and thus not able to scan a QR code) must have a 'donate' button that redirects the user to your  donation page. You can simply implement the URL of the project into the button and your donors will land on your donation page.</a:t>
            </a:r>
            <a:endParaRPr lang="en-US" dirty="0">
              <a:solidFill>
                <a:schemeClr val="bg1">
                  <a:lumMod val="50000"/>
                </a:schemeClr>
              </a:solidFill>
              <a:latin typeface="Sofia Pro Light"/>
            </a:endParaRPr>
          </a:p>
          <a:p>
            <a:pPr marL="0" indent="0">
              <a:buNone/>
            </a:pPr>
            <a:endParaRPr lang="en-US"/>
          </a:p>
          <a:p>
            <a:pPr marL="0" indent="0">
              <a:buNone/>
            </a:pPr>
            <a:endParaRPr lang="en-US" sz="1800" spc="0">
              <a:solidFill>
                <a:schemeClr val="bg1">
                  <a:lumMod val="50000"/>
                </a:schemeClr>
              </a:solidFill>
              <a:latin typeface="Sofia Pro Light" pitchFamily="2" charset="77"/>
            </a:endParaRPr>
          </a:p>
        </p:txBody>
      </p:sp>
    </p:spTree>
    <p:extLst>
      <p:ext uri="{BB962C8B-B14F-4D97-AF65-F5344CB8AC3E}">
        <p14:creationId xmlns:p14="http://schemas.microsoft.com/office/powerpoint/2010/main" val="3430108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75AD23-A5C4-E84F-8ED3-1108293B2F63}"/>
              </a:ext>
            </a:extLst>
          </p:cNvPr>
          <p:cNvSpPr txBox="1"/>
          <p:nvPr/>
        </p:nvSpPr>
        <p:spPr>
          <a:xfrm>
            <a:off x="2932771" y="-54362"/>
            <a:ext cx="0" cy="0"/>
          </a:xfrm>
          <a:prstGeom prst="rect">
            <a:avLst/>
          </a:prstGeom>
        </p:spPr>
        <p:txBody>
          <a:bodyPr vert="horz" wrap="none" lIns="91421" tIns="45710" rIns="91421" bIns="45710" rtlCol="0" anchor="t" anchorCtr="0">
            <a:noAutofit/>
          </a:bodyPr>
          <a:lstStyle/>
          <a:p>
            <a:pPr>
              <a:spcBef>
                <a:spcPct val="20000"/>
              </a:spcBef>
            </a:pPr>
            <a:endParaRPr lang="nl-NL" sz="2000" spc="80">
              <a:latin typeface="Assistant" charset="0"/>
              <a:ea typeface="Assistant" charset="0"/>
              <a:cs typeface="Assistant" charset="0"/>
            </a:endParaRPr>
          </a:p>
        </p:txBody>
      </p:sp>
      <p:sp>
        <p:nvSpPr>
          <p:cNvPr id="8" name="Title 1">
            <a:extLst>
              <a:ext uri="{FF2B5EF4-FFF2-40B4-BE49-F238E27FC236}">
                <a16:creationId xmlns:a16="http://schemas.microsoft.com/office/drawing/2014/main" id="{B11B96C6-3B45-FE4D-AE1C-B89FAB183579}"/>
              </a:ext>
            </a:extLst>
          </p:cNvPr>
          <p:cNvSpPr txBox="1">
            <a:spLocks/>
          </p:cNvSpPr>
          <p:nvPr/>
        </p:nvSpPr>
        <p:spPr>
          <a:xfrm>
            <a:off x="2794801" y="3529359"/>
            <a:ext cx="8449461" cy="1055378"/>
          </a:xfrm>
          <a:prstGeom prst="rect">
            <a:avLst/>
          </a:prstGeom>
          <a:solidFill>
            <a:schemeClr val="tx1">
              <a:lumMod val="10000"/>
              <a:lumOff val="90000"/>
            </a:schemeClr>
          </a:solid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5000" b="1">
                <a:solidFill>
                  <a:srgbClr val="0B2265"/>
                </a:solidFill>
                <a:latin typeface="Sofia Pro" pitchFamily="2" charset="77"/>
              </a:rPr>
              <a:t>Communication material</a:t>
            </a:r>
          </a:p>
        </p:txBody>
      </p:sp>
      <p:sp>
        <p:nvSpPr>
          <p:cNvPr id="9" name="Text Placeholder 2">
            <a:extLst>
              <a:ext uri="{FF2B5EF4-FFF2-40B4-BE49-F238E27FC236}">
                <a16:creationId xmlns:a16="http://schemas.microsoft.com/office/drawing/2014/main" id="{1DCA845B-93C7-F644-A609-8751A7137375}"/>
              </a:ext>
            </a:extLst>
          </p:cNvPr>
          <p:cNvSpPr txBox="1">
            <a:spLocks/>
          </p:cNvSpPr>
          <p:nvPr/>
        </p:nvSpPr>
        <p:spPr>
          <a:xfrm>
            <a:off x="2794801" y="5062052"/>
            <a:ext cx="8449461" cy="864085"/>
          </a:xfrm>
          <a:prstGeom prst="rect">
            <a:avLst/>
          </a:prstGeom>
        </p:spPr>
        <p:txBody>
          <a:bodyPr vert="horz" lIns="91421" tIns="45710" rIns="91421" bIns="45710" rtlCol="0" anchor="t">
            <a:noAutofit/>
          </a:bodyPr>
          <a:lstStyle>
            <a:lvl1pPr marL="0" indent="0" algn="l" defTabSz="609423" rtl="0" eaLnBrk="1" latinLnBrk="0" hangingPunct="1">
              <a:spcBef>
                <a:spcPct val="20000"/>
              </a:spcBef>
              <a:buFont typeface="Arial"/>
              <a:buNone/>
              <a:defRPr lang="en-US" sz="2400" b="0" i="0" kern="1200" spc="53" baseline="0" smtClean="0">
                <a:solidFill>
                  <a:srgbClr val="0B2265"/>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53" baseline="0" dirty="0">
                <a:solidFill>
                  <a:srgbClr val="2D2D2D"/>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456565" indent="-456565"/>
            <a:r>
              <a:rPr lang="en-US" sz="2000" spc="0">
                <a:latin typeface="Sofia Pro Regular" pitchFamily="2" charset="77"/>
              </a:rPr>
              <a:t>You can use this to implement Payconiq in your internal</a:t>
            </a:r>
          </a:p>
          <a:p>
            <a:pPr marL="456565" indent="-456565"/>
            <a:r>
              <a:rPr lang="en-US" sz="2000" spc="0">
                <a:latin typeface="Sofia Pro Regular" pitchFamily="2" charset="77"/>
              </a:rPr>
              <a:t>and external communication</a:t>
            </a:r>
          </a:p>
        </p:txBody>
      </p:sp>
      <p:sp>
        <p:nvSpPr>
          <p:cNvPr id="10" name="Title 1">
            <a:extLst>
              <a:ext uri="{FF2B5EF4-FFF2-40B4-BE49-F238E27FC236}">
                <a16:creationId xmlns:a16="http://schemas.microsoft.com/office/drawing/2014/main" id="{BA96C72B-59FF-8843-AB3C-55CF3D2C90A4}"/>
              </a:ext>
            </a:extLst>
          </p:cNvPr>
          <p:cNvSpPr txBox="1">
            <a:spLocks/>
          </p:cNvSpPr>
          <p:nvPr/>
        </p:nvSpPr>
        <p:spPr>
          <a:xfrm>
            <a:off x="1224000" y="3307130"/>
            <a:ext cx="1301944" cy="1754923"/>
          </a:xfrm>
          <a:prstGeom prst="rect">
            <a:avLst/>
          </a:prstGeom>
          <a:noFill/>
        </p:spPr>
        <p:txBody>
          <a:bodyPr vert="horz" lIns="91421" tIns="45710" rIns="91421" bIns="45710" rtlCol="0" anchor="b" anchorCtr="0">
            <a:no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pPr algn="r"/>
            <a:r>
              <a:rPr lang="en-US" sz="9500" b="1">
                <a:solidFill>
                  <a:srgbClr val="0B2265"/>
                </a:solidFill>
                <a:latin typeface="Sofia Pro" pitchFamily="2" charset="77"/>
              </a:rPr>
              <a:t>2</a:t>
            </a:r>
          </a:p>
        </p:txBody>
      </p:sp>
      <p:cxnSp>
        <p:nvCxnSpPr>
          <p:cNvPr id="11" name="Straight Connector 10">
            <a:extLst>
              <a:ext uri="{FF2B5EF4-FFF2-40B4-BE49-F238E27FC236}">
                <a16:creationId xmlns:a16="http://schemas.microsoft.com/office/drawing/2014/main" id="{81B82795-4292-F14A-B2D7-C094444D8B2A}"/>
              </a:ext>
            </a:extLst>
          </p:cNvPr>
          <p:cNvCxnSpPr>
            <a:cxnSpLocks/>
          </p:cNvCxnSpPr>
          <p:nvPr/>
        </p:nvCxnSpPr>
        <p:spPr>
          <a:xfrm flipV="1">
            <a:off x="2923188" y="4690673"/>
            <a:ext cx="7012549" cy="1"/>
          </a:xfrm>
          <a:prstGeom prst="line">
            <a:avLst/>
          </a:prstGeom>
          <a:ln w="88900" cmpd="sng">
            <a:solidFill>
              <a:srgbClr val="FF478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1454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4B4799-C96D-BD4E-B32E-604FDDE994B7}"/>
              </a:ext>
            </a:extLst>
          </p:cNvPr>
          <p:cNvSpPr txBox="1">
            <a:spLocks/>
          </p:cNvSpPr>
          <p:nvPr/>
        </p:nvSpPr>
        <p:spPr>
          <a:xfrm>
            <a:off x="2794801" y="3529359"/>
            <a:ext cx="8449461" cy="1055378"/>
          </a:xfrm>
          <a:prstGeom prst="rect">
            <a:avLst/>
          </a:prstGeom>
          <a:no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5000" b="1">
                <a:solidFill>
                  <a:schemeClr val="bg1"/>
                </a:solidFill>
                <a:latin typeface="Sofia Pro" pitchFamily="2" charset="77"/>
              </a:rPr>
              <a:t>Internal communication</a:t>
            </a:r>
          </a:p>
        </p:txBody>
      </p:sp>
      <p:cxnSp>
        <p:nvCxnSpPr>
          <p:cNvPr id="5" name="Straight Connector 4">
            <a:extLst>
              <a:ext uri="{FF2B5EF4-FFF2-40B4-BE49-F238E27FC236}">
                <a16:creationId xmlns:a16="http://schemas.microsoft.com/office/drawing/2014/main" id="{B68D589F-1438-9F4F-9C8A-A3F1C8A44B46}"/>
              </a:ext>
            </a:extLst>
          </p:cNvPr>
          <p:cNvCxnSpPr>
            <a:cxnSpLocks/>
          </p:cNvCxnSpPr>
          <p:nvPr/>
        </p:nvCxnSpPr>
        <p:spPr>
          <a:xfrm flipV="1">
            <a:off x="2923188" y="4690674"/>
            <a:ext cx="6716923" cy="1"/>
          </a:xfrm>
          <a:prstGeom prst="line">
            <a:avLst/>
          </a:prstGeom>
          <a:ln w="88900" cmpd="sng">
            <a:solidFill>
              <a:srgbClr val="FF4785"/>
            </a:solidFill>
          </a:ln>
          <a:effectLst/>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id="{175390EF-FEA2-BA4B-9482-780CB8D0DAF8}"/>
              </a:ext>
            </a:extLst>
          </p:cNvPr>
          <p:cNvSpPr txBox="1">
            <a:spLocks/>
          </p:cNvSpPr>
          <p:nvPr/>
        </p:nvSpPr>
        <p:spPr>
          <a:xfrm>
            <a:off x="2794802" y="5062052"/>
            <a:ext cx="6986507" cy="864085"/>
          </a:xfrm>
          <a:prstGeom prst="rect">
            <a:avLst/>
          </a:prstGeom>
        </p:spPr>
        <p:txBody>
          <a:bodyPr vert="horz" lIns="91421" tIns="45710" rIns="91421" bIns="45710" rtlCol="0" anchor="t">
            <a:noAutofit/>
          </a:bodyPr>
          <a:lstStyle>
            <a:lvl1pPr marL="0" indent="0" algn="l" defTabSz="609423" rtl="0" eaLnBrk="1" latinLnBrk="0" hangingPunct="1">
              <a:spcBef>
                <a:spcPct val="20000"/>
              </a:spcBef>
              <a:buFont typeface="Arial"/>
              <a:buNone/>
              <a:defRPr lang="en-US" sz="2400" b="0" i="0" kern="1200" spc="53" baseline="0" smtClean="0">
                <a:solidFill>
                  <a:srgbClr val="0B2265"/>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53" baseline="0" dirty="0">
                <a:solidFill>
                  <a:srgbClr val="2D2D2D"/>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spc="0">
                <a:solidFill>
                  <a:schemeClr val="bg1"/>
                </a:solidFill>
                <a:latin typeface="Sofia Pro Regular" pitchFamily="2" charset="77"/>
              </a:rPr>
              <a:t>Let your employees and volunteers know they can now use Payconiq as a payment solution to collect donations with the </a:t>
            </a:r>
            <a:r>
              <a:rPr lang="en-US" sz="2000" spc="0" err="1">
                <a:solidFill>
                  <a:schemeClr val="bg1"/>
                </a:solidFill>
                <a:latin typeface="Sofia Pro Regular" pitchFamily="2" charset="77"/>
              </a:rPr>
              <a:t>Payconiq</a:t>
            </a:r>
            <a:r>
              <a:rPr lang="en-US" sz="2000" spc="0">
                <a:solidFill>
                  <a:schemeClr val="bg1"/>
                </a:solidFill>
                <a:latin typeface="Sofia Pro Regular" pitchFamily="2" charset="77"/>
              </a:rPr>
              <a:t> by </a:t>
            </a:r>
            <a:r>
              <a:rPr lang="en-US" sz="2000" spc="0" err="1">
                <a:solidFill>
                  <a:schemeClr val="bg1"/>
                </a:solidFill>
                <a:latin typeface="Sofia Pro Regular" pitchFamily="2" charset="77"/>
              </a:rPr>
              <a:t>Bancontact</a:t>
            </a:r>
            <a:r>
              <a:rPr lang="en-US" sz="2000" spc="0">
                <a:solidFill>
                  <a:schemeClr val="bg1"/>
                </a:solidFill>
                <a:latin typeface="Sofia Pro Regular" pitchFamily="2" charset="77"/>
              </a:rPr>
              <a:t> app or another banking app that supports </a:t>
            </a:r>
            <a:r>
              <a:rPr lang="en-US" sz="2000" spc="0" err="1">
                <a:solidFill>
                  <a:schemeClr val="bg1"/>
                </a:solidFill>
                <a:latin typeface="Sofia Pro Regular" pitchFamily="2" charset="77"/>
              </a:rPr>
              <a:t>Payconiq</a:t>
            </a:r>
            <a:endParaRPr lang="en-US" sz="2000" spc="0">
              <a:solidFill>
                <a:schemeClr val="bg1"/>
              </a:solidFill>
              <a:latin typeface="Sofia Pro Regular" pitchFamily="2" charset="77"/>
            </a:endParaRPr>
          </a:p>
        </p:txBody>
      </p:sp>
    </p:spTree>
    <p:extLst>
      <p:ext uri="{BB962C8B-B14F-4D97-AF65-F5344CB8AC3E}">
        <p14:creationId xmlns:p14="http://schemas.microsoft.com/office/powerpoint/2010/main" val="919309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D545FB-DBCF-A649-836C-02071B36B5E2}"/>
              </a:ext>
            </a:extLst>
          </p:cNvPr>
          <p:cNvSpPr txBox="1">
            <a:spLocks/>
          </p:cNvSpPr>
          <p:nvPr/>
        </p:nvSpPr>
        <p:spPr>
          <a:xfrm>
            <a:off x="2794801" y="3529359"/>
            <a:ext cx="5599899" cy="1055378"/>
          </a:xfrm>
          <a:prstGeom prst="rect">
            <a:avLst/>
          </a:prstGeom>
          <a:noFill/>
        </p:spPr>
        <p:txBody>
          <a:bodyPr vert="horz" lIns="91421" tIns="45710" rIns="91421" bIns="45710" rtlCol="0" anchor="b" anchorCtr="0">
            <a:normAutofit fontScale="77500" lnSpcReduction="20000"/>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5000" b="1">
                <a:solidFill>
                  <a:srgbClr val="0B2265"/>
                </a:solidFill>
                <a:latin typeface="Sofia Pro" pitchFamily="2" charset="77"/>
              </a:rPr>
              <a:t>Internal letters, mailings </a:t>
            </a:r>
          </a:p>
          <a:p>
            <a:r>
              <a:rPr lang="en-US" sz="5000" b="1">
                <a:solidFill>
                  <a:srgbClr val="0B2265"/>
                </a:solidFill>
                <a:latin typeface="Sofia Pro" pitchFamily="2" charset="77"/>
              </a:rPr>
              <a:t>and news item</a:t>
            </a:r>
          </a:p>
        </p:txBody>
      </p:sp>
      <p:cxnSp>
        <p:nvCxnSpPr>
          <p:cNvPr id="5" name="Straight Connector 4">
            <a:extLst>
              <a:ext uri="{FF2B5EF4-FFF2-40B4-BE49-F238E27FC236}">
                <a16:creationId xmlns:a16="http://schemas.microsoft.com/office/drawing/2014/main" id="{59AD4FB2-AD7B-9F4F-BD18-B1C7A28CAED8}"/>
              </a:ext>
            </a:extLst>
          </p:cNvPr>
          <p:cNvCxnSpPr>
            <a:cxnSpLocks/>
          </p:cNvCxnSpPr>
          <p:nvPr/>
        </p:nvCxnSpPr>
        <p:spPr>
          <a:xfrm flipV="1">
            <a:off x="2923188" y="4690678"/>
            <a:ext cx="7668612" cy="1"/>
          </a:xfrm>
          <a:prstGeom prst="line">
            <a:avLst/>
          </a:prstGeom>
          <a:ln w="88900" cmpd="sng">
            <a:solidFill>
              <a:srgbClr val="FF4785"/>
            </a:solidFill>
          </a:ln>
          <a:effectLst/>
        </p:spPr>
        <p:style>
          <a:lnRef idx="2">
            <a:schemeClr val="accent1"/>
          </a:lnRef>
          <a:fillRef idx="0">
            <a:schemeClr val="accent1"/>
          </a:fillRef>
          <a:effectRef idx="1">
            <a:schemeClr val="accent1"/>
          </a:effectRef>
          <a:fontRef idx="minor">
            <a:schemeClr val="tx1"/>
          </a:fontRef>
        </p:style>
      </p:cxnSp>
      <p:sp>
        <p:nvSpPr>
          <p:cNvPr id="7" name="Text Placeholder 2">
            <a:extLst>
              <a:ext uri="{FF2B5EF4-FFF2-40B4-BE49-F238E27FC236}">
                <a16:creationId xmlns:a16="http://schemas.microsoft.com/office/drawing/2014/main" id="{56B29AD7-3498-304C-8A73-997B2FA545EC}"/>
              </a:ext>
            </a:extLst>
          </p:cNvPr>
          <p:cNvSpPr txBox="1">
            <a:spLocks/>
          </p:cNvSpPr>
          <p:nvPr/>
        </p:nvSpPr>
        <p:spPr>
          <a:xfrm>
            <a:off x="2794801" y="5044589"/>
            <a:ext cx="8025599" cy="864085"/>
          </a:xfrm>
          <a:prstGeom prst="rect">
            <a:avLst/>
          </a:prstGeom>
        </p:spPr>
        <p:txBody>
          <a:bodyPr vert="horz" lIns="91421" tIns="45710" rIns="91421" bIns="45710" rtlCol="0" anchor="t">
            <a:noAutofit/>
          </a:bodyPr>
          <a:lstStyle>
            <a:lvl1pPr marL="0" indent="0" algn="l" defTabSz="609423" rtl="0" eaLnBrk="1" latinLnBrk="0" hangingPunct="1">
              <a:spcBef>
                <a:spcPct val="20000"/>
              </a:spcBef>
              <a:buFont typeface="Arial"/>
              <a:buNone/>
              <a:defRPr lang="en-US" sz="2400" b="0" i="0" kern="1200" spc="53" baseline="0" smtClean="0">
                <a:solidFill>
                  <a:srgbClr val="0B2265"/>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53" baseline="0" dirty="0">
                <a:solidFill>
                  <a:srgbClr val="2D2D2D"/>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spc="0">
                <a:solidFill>
                  <a:schemeClr val="bg1">
                    <a:lumMod val="50000"/>
                  </a:schemeClr>
                </a:solidFill>
                <a:latin typeface="Sofia Pro Light" pitchFamily="2" charset="77"/>
              </a:rPr>
              <a:t>Letters, mailings and news item you can use to let your employees and volunteers know that mobile donations are now an option with the </a:t>
            </a:r>
            <a:r>
              <a:rPr lang="en-US" sz="2000" spc="0" err="1">
                <a:solidFill>
                  <a:schemeClr val="bg1">
                    <a:lumMod val="50000"/>
                  </a:schemeClr>
                </a:solidFill>
                <a:latin typeface="Sofia Pro Light" pitchFamily="2" charset="77"/>
              </a:rPr>
              <a:t>Payconiq</a:t>
            </a:r>
            <a:r>
              <a:rPr lang="en-US" sz="2000" spc="0">
                <a:solidFill>
                  <a:schemeClr val="bg1">
                    <a:lumMod val="50000"/>
                  </a:schemeClr>
                </a:solidFill>
                <a:latin typeface="Sofia Pro Light" pitchFamily="2" charset="77"/>
              </a:rPr>
              <a:t> by </a:t>
            </a:r>
            <a:r>
              <a:rPr lang="en-US" sz="2000" spc="0" err="1">
                <a:solidFill>
                  <a:schemeClr val="bg1">
                    <a:lumMod val="50000"/>
                  </a:schemeClr>
                </a:solidFill>
                <a:latin typeface="Sofia Pro Light" pitchFamily="2" charset="77"/>
              </a:rPr>
              <a:t>Bancontact</a:t>
            </a:r>
            <a:r>
              <a:rPr lang="en-US" sz="2000" spc="0">
                <a:solidFill>
                  <a:schemeClr val="bg1">
                    <a:lumMod val="50000"/>
                  </a:schemeClr>
                </a:solidFill>
                <a:latin typeface="Sofia Pro Light" pitchFamily="2" charset="77"/>
              </a:rPr>
              <a:t> app or another banking app that supports </a:t>
            </a:r>
            <a:r>
              <a:rPr lang="en-US" sz="2000" spc="0" err="1">
                <a:solidFill>
                  <a:schemeClr val="bg1">
                    <a:lumMod val="50000"/>
                  </a:schemeClr>
                </a:solidFill>
                <a:latin typeface="Sofia Pro Light" pitchFamily="2" charset="77"/>
              </a:rPr>
              <a:t>Payconiq</a:t>
            </a:r>
            <a:endParaRPr lang="en-US" sz="2000" spc="0">
              <a:solidFill>
                <a:schemeClr val="bg1">
                  <a:lumMod val="50000"/>
                </a:schemeClr>
              </a:solidFill>
              <a:latin typeface="Sofia Pro Light" pitchFamily="2" charset="77"/>
            </a:endParaRPr>
          </a:p>
        </p:txBody>
      </p:sp>
    </p:spTree>
    <p:extLst>
      <p:ext uri="{BB962C8B-B14F-4D97-AF65-F5344CB8AC3E}">
        <p14:creationId xmlns:p14="http://schemas.microsoft.com/office/powerpoint/2010/main" val="3775266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90CA82-B7BA-4B03-A1EB-9BA30F695CD3}"/>
              </a:ext>
            </a:extLst>
          </p:cNvPr>
          <p:cNvSpPr>
            <a:spLocks noGrp="1"/>
          </p:cNvSpPr>
          <p:nvPr>
            <p:ph type="body" sz="quarter" idx="13"/>
          </p:nvPr>
        </p:nvSpPr>
        <p:spPr>
          <a:xfrm>
            <a:off x="613619" y="1695382"/>
            <a:ext cx="2949967" cy="750669"/>
          </a:xfrm>
        </p:spPr>
        <p:txBody>
          <a:bodyPr/>
          <a:lstStyle/>
          <a:p>
            <a:pPr marL="0" indent="0">
              <a:buNone/>
            </a:pPr>
            <a:r>
              <a:rPr lang="nl-BE" sz="1800" dirty="0">
                <a:solidFill>
                  <a:schemeClr val="bg1">
                    <a:lumMod val="50000"/>
                  </a:schemeClr>
                </a:solidFill>
                <a:latin typeface="Sofia Pro Light" pitchFamily="2" charset="77"/>
              </a:rPr>
              <a:t>You can use this internal mailing or letter to announce to your employees and volunteers that mobile donations are now an option via Payconiq. This mailing can either be integrated into an existing mail or serve as a news flash. </a:t>
            </a:r>
          </a:p>
          <a:p>
            <a:pPr marL="0" indent="0">
              <a:buNone/>
            </a:pPr>
            <a:r>
              <a:rPr lang="en-US" sz="1800" dirty="0">
                <a:solidFill>
                  <a:schemeClr val="bg1">
                    <a:lumMod val="50000"/>
                  </a:schemeClr>
                </a:solidFill>
                <a:latin typeface="Sofia Pro Light" pitchFamily="2" charset="77"/>
              </a:rPr>
              <a:t>Please adapt as you wish to the TOV of your organization. </a:t>
            </a:r>
          </a:p>
          <a:p>
            <a:pPr marL="0" indent="0">
              <a:buNone/>
            </a:pPr>
            <a:endParaRPr lang="nl-BE" sz="1800" spc="0" dirty="0">
              <a:solidFill>
                <a:schemeClr val="bg1">
                  <a:lumMod val="50000"/>
                </a:schemeClr>
              </a:solidFill>
              <a:latin typeface="Sofia Pro Light" pitchFamily="2" charset="77"/>
            </a:endParaRPr>
          </a:p>
          <a:p>
            <a:pPr marL="0" indent="0">
              <a:buNone/>
            </a:pPr>
            <a:endParaRPr lang="nl-BE" dirty="0"/>
          </a:p>
        </p:txBody>
      </p:sp>
      <p:sp>
        <p:nvSpPr>
          <p:cNvPr id="4" name="Title 1">
            <a:extLst>
              <a:ext uri="{FF2B5EF4-FFF2-40B4-BE49-F238E27FC236}">
                <a16:creationId xmlns:a16="http://schemas.microsoft.com/office/drawing/2014/main" id="{3AF5B81E-6034-459A-92ED-AACF8D7CAB3E}"/>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dirty="0">
                <a:solidFill>
                  <a:srgbClr val="FF4785"/>
                </a:solidFill>
                <a:latin typeface="Sofia Pro" pitchFamily="2" charset="77"/>
              </a:rPr>
              <a:t>LETTER OR MAILING : </a:t>
            </a:r>
            <a:r>
              <a:rPr lang="nl-BE" sz="2000" b="1" spc="0" dirty="0">
                <a:solidFill>
                  <a:srgbClr val="0B2265"/>
                </a:solidFill>
                <a:latin typeface="Sofia Pro" pitchFamily="2" charset="77"/>
              </a:rPr>
              <a:t>ANNOUNCING PAYCONIQ BY BANCONTACT </a:t>
            </a:r>
            <a:r>
              <a:rPr lang="nl-BE" sz="2000" b="1" spc="0" dirty="0">
                <a:solidFill>
                  <a:srgbClr val="FF4785"/>
                </a:solidFill>
                <a:latin typeface="Sofia Pro" pitchFamily="2" charset="77"/>
              </a:rPr>
              <a:t>NL</a:t>
            </a:r>
            <a:endParaRPr lang="nl-BE" sz="2000" b="1" spc="0" dirty="0">
              <a:solidFill>
                <a:srgbClr val="002060"/>
              </a:solidFill>
              <a:latin typeface="Sofia Pro" pitchFamily="2" charset="77"/>
            </a:endParaRPr>
          </a:p>
        </p:txBody>
      </p:sp>
      <p:cxnSp>
        <p:nvCxnSpPr>
          <p:cNvPr id="5" name="Straight Connector 4">
            <a:extLst>
              <a:ext uri="{FF2B5EF4-FFF2-40B4-BE49-F238E27FC236}">
                <a16:creationId xmlns:a16="http://schemas.microsoft.com/office/drawing/2014/main" id="{ED3E8E09-2749-4C6A-9782-422CD57E30C8}"/>
              </a:ext>
            </a:extLst>
          </p:cNvPr>
          <p:cNvCxnSpPr>
            <a:cxnSpLocks/>
          </p:cNvCxnSpPr>
          <p:nvPr/>
        </p:nvCxnSpPr>
        <p:spPr>
          <a:xfrm>
            <a:off x="928688" y="1091382"/>
            <a:ext cx="6538912"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8144B736-6477-9A42-9B27-2C067A8EDBA9}"/>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8" name="TextBox 7">
            <a:extLst>
              <a:ext uri="{FF2B5EF4-FFF2-40B4-BE49-F238E27FC236}">
                <a16:creationId xmlns:a16="http://schemas.microsoft.com/office/drawing/2014/main" id="{47494A18-E5D6-0B4D-B00C-1F1A792CE687}"/>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16</a:t>
            </a:r>
          </a:p>
        </p:txBody>
      </p:sp>
      <p:sp>
        <p:nvSpPr>
          <p:cNvPr id="9" name="Rectangle 8">
            <a:extLst>
              <a:ext uri="{FF2B5EF4-FFF2-40B4-BE49-F238E27FC236}">
                <a16:creationId xmlns:a16="http://schemas.microsoft.com/office/drawing/2014/main" id="{90322AE7-63DA-1947-97A0-0534ADC63FF1}"/>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pic>
        <p:nvPicPr>
          <p:cNvPr id="6" name="Picture 5">
            <a:extLst>
              <a:ext uri="{FF2B5EF4-FFF2-40B4-BE49-F238E27FC236}">
                <a16:creationId xmlns:a16="http://schemas.microsoft.com/office/drawing/2014/main" id="{8A9DD07C-4C41-AD0C-52A4-9F2E579D3BBE}"/>
              </a:ext>
            </a:extLst>
          </p:cNvPr>
          <p:cNvPicPr>
            <a:picLocks noChangeAspect="1"/>
          </p:cNvPicPr>
          <p:nvPr/>
        </p:nvPicPr>
        <p:blipFill>
          <a:blip r:embed="rId3"/>
          <a:srcRect/>
          <a:stretch/>
        </p:blipFill>
        <p:spPr>
          <a:xfrm>
            <a:off x="7786756" y="1038184"/>
            <a:ext cx="3871000" cy="5464355"/>
          </a:xfrm>
          <a:prstGeom prst="rect">
            <a:avLst/>
          </a:prstGeom>
          <a:ln>
            <a:solidFill>
              <a:schemeClr val="tx1">
                <a:lumMod val="50000"/>
                <a:lumOff val="50000"/>
              </a:schemeClr>
            </a:solidFill>
          </a:ln>
        </p:spPr>
      </p:pic>
      <p:pic>
        <p:nvPicPr>
          <p:cNvPr id="2" name="Picture 1">
            <a:extLst>
              <a:ext uri="{FF2B5EF4-FFF2-40B4-BE49-F238E27FC236}">
                <a16:creationId xmlns:a16="http://schemas.microsoft.com/office/drawing/2014/main" id="{526A4824-5CC6-F66D-0306-11DC1FD25294}"/>
              </a:ext>
            </a:extLst>
          </p:cNvPr>
          <p:cNvPicPr>
            <a:picLocks noChangeAspect="1"/>
          </p:cNvPicPr>
          <p:nvPr/>
        </p:nvPicPr>
        <p:blipFill>
          <a:blip r:embed="rId4"/>
          <a:srcRect/>
          <a:stretch/>
        </p:blipFill>
        <p:spPr>
          <a:xfrm>
            <a:off x="3657600" y="2531997"/>
            <a:ext cx="4129337" cy="4177540"/>
          </a:xfrm>
          <a:prstGeom prst="rect">
            <a:avLst/>
          </a:prstGeom>
        </p:spPr>
      </p:pic>
    </p:spTree>
    <p:extLst>
      <p:ext uri="{BB962C8B-B14F-4D97-AF65-F5344CB8AC3E}">
        <p14:creationId xmlns:p14="http://schemas.microsoft.com/office/powerpoint/2010/main" val="643208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F5B81E-6034-459A-92ED-AACF8D7CAB3E}"/>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dirty="0">
                <a:solidFill>
                  <a:srgbClr val="FF4785"/>
                </a:solidFill>
                <a:latin typeface="Sofia Pro" pitchFamily="2" charset="77"/>
              </a:rPr>
              <a:t>LETTER OR MAILING : </a:t>
            </a:r>
            <a:r>
              <a:rPr lang="nl-BE" sz="2000" b="1" spc="0" dirty="0">
                <a:solidFill>
                  <a:srgbClr val="0B2265"/>
                </a:solidFill>
                <a:latin typeface="Sofia Pro" pitchFamily="2" charset="77"/>
              </a:rPr>
              <a:t>ANNOUNCING PAYCONIQ BY BANCONTACT </a:t>
            </a:r>
            <a:r>
              <a:rPr lang="nl-BE" sz="2000" b="1" spc="0" dirty="0">
                <a:solidFill>
                  <a:srgbClr val="FF4785"/>
                </a:solidFill>
                <a:latin typeface="Sofia Pro" pitchFamily="2" charset="77"/>
              </a:rPr>
              <a:t>FR</a:t>
            </a:r>
            <a:endParaRPr lang="nl-BE" sz="2000" b="1" spc="0" dirty="0">
              <a:solidFill>
                <a:srgbClr val="002060"/>
              </a:solidFill>
              <a:latin typeface="Sofia Pro" pitchFamily="2" charset="77"/>
            </a:endParaRPr>
          </a:p>
        </p:txBody>
      </p:sp>
      <p:cxnSp>
        <p:nvCxnSpPr>
          <p:cNvPr id="11" name="Straight Connector 10">
            <a:extLst>
              <a:ext uri="{FF2B5EF4-FFF2-40B4-BE49-F238E27FC236}">
                <a16:creationId xmlns:a16="http://schemas.microsoft.com/office/drawing/2014/main" id="{F5A7F353-0538-4ADA-91AA-D1F7C0A4A60C}"/>
              </a:ext>
            </a:extLst>
          </p:cNvPr>
          <p:cNvCxnSpPr>
            <a:cxnSpLocks/>
          </p:cNvCxnSpPr>
          <p:nvPr/>
        </p:nvCxnSpPr>
        <p:spPr>
          <a:xfrm>
            <a:off x="928688" y="1091382"/>
            <a:ext cx="6533268"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C7A4725D-7032-B34F-B9B0-8ADFD79AFB1C}"/>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8" name="Rectangle 7">
            <a:extLst>
              <a:ext uri="{FF2B5EF4-FFF2-40B4-BE49-F238E27FC236}">
                <a16:creationId xmlns:a16="http://schemas.microsoft.com/office/drawing/2014/main" id="{6B22D7BC-2F02-6949-A94F-448F27173834}"/>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9" name="TextBox 8">
            <a:extLst>
              <a:ext uri="{FF2B5EF4-FFF2-40B4-BE49-F238E27FC236}">
                <a16:creationId xmlns:a16="http://schemas.microsoft.com/office/drawing/2014/main" id="{EDE8238F-408F-D64D-97FF-7B259103D21B}"/>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17</a:t>
            </a:r>
          </a:p>
        </p:txBody>
      </p:sp>
      <p:pic>
        <p:nvPicPr>
          <p:cNvPr id="2" name="Picture 1">
            <a:extLst>
              <a:ext uri="{FF2B5EF4-FFF2-40B4-BE49-F238E27FC236}">
                <a16:creationId xmlns:a16="http://schemas.microsoft.com/office/drawing/2014/main" id="{3F085BA8-BEB4-D209-A659-3390A2170E33}"/>
              </a:ext>
            </a:extLst>
          </p:cNvPr>
          <p:cNvPicPr>
            <a:picLocks noChangeAspect="1"/>
          </p:cNvPicPr>
          <p:nvPr/>
        </p:nvPicPr>
        <p:blipFill>
          <a:blip r:embed="rId2"/>
          <a:stretch>
            <a:fillRect/>
          </a:stretch>
        </p:blipFill>
        <p:spPr>
          <a:xfrm>
            <a:off x="8050022" y="1134716"/>
            <a:ext cx="3768781" cy="5333301"/>
          </a:xfrm>
          <a:prstGeom prst="rect">
            <a:avLst/>
          </a:prstGeom>
          <a:ln>
            <a:solidFill>
              <a:schemeClr val="tx1">
                <a:lumMod val="50000"/>
                <a:lumOff val="50000"/>
              </a:schemeClr>
            </a:solidFill>
          </a:ln>
        </p:spPr>
      </p:pic>
      <p:sp>
        <p:nvSpPr>
          <p:cNvPr id="3" name="Text Placeholder 2">
            <a:extLst>
              <a:ext uri="{FF2B5EF4-FFF2-40B4-BE49-F238E27FC236}">
                <a16:creationId xmlns:a16="http://schemas.microsoft.com/office/drawing/2014/main" id="{46276014-DA81-A80C-88E5-EFFC1BA0C3B6}"/>
              </a:ext>
            </a:extLst>
          </p:cNvPr>
          <p:cNvSpPr>
            <a:spLocks noGrp="1"/>
          </p:cNvSpPr>
          <p:nvPr>
            <p:ph type="body" sz="quarter" idx="13"/>
          </p:nvPr>
        </p:nvSpPr>
        <p:spPr>
          <a:xfrm>
            <a:off x="841745" y="1524694"/>
            <a:ext cx="3004533" cy="750669"/>
          </a:xfrm>
        </p:spPr>
        <p:txBody>
          <a:bodyPr/>
          <a:lstStyle/>
          <a:p>
            <a:pPr marL="0" indent="0">
              <a:buNone/>
            </a:pPr>
            <a:r>
              <a:rPr lang="nl-BE" sz="1800" dirty="0">
                <a:solidFill>
                  <a:schemeClr val="bg1">
                    <a:lumMod val="50000"/>
                  </a:schemeClr>
                </a:solidFill>
                <a:latin typeface="Sofia Pro Light" pitchFamily="2" charset="77"/>
              </a:rPr>
              <a:t>You can use this internal mailing or letter to announce to your employees and volunteers that mobile donations are now an option via Payconiq. This mailing can either be integrated into an existing mail or serve as a news flash. </a:t>
            </a:r>
          </a:p>
          <a:p>
            <a:pPr marL="0" indent="0">
              <a:buNone/>
            </a:pPr>
            <a:r>
              <a:rPr lang="en-US" sz="1800" dirty="0">
                <a:solidFill>
                  <a:schemeClr val="bg1">
                    <a:lumMod val="50000"/>
                  </a:schemeClr>
                </a:solidFill>
                <a:latin typeface="Sofia Pro Light" pitchFamily="2" charset="77"/>
              </a:rPr>
              <a:t>Please adapt as you wish to the TOV of your organization. </a:t>
            </a:r>
          </a:p>
          <a:p>
            <a:pPr marL="0" indent="0">
              <a:buNone/>
            </a:pPr>
            <a:r>
              <a:rPr lang="nl-BE" sz="1800" spc="0" dirty="0">
                <a:solidFill>
                  <a:schemeClr val="bg1">
                    <a:lumMod val="50000"/>
                  </a:schemeClr>
                </a:solidFill>
                <a:latin typeface="Sofia Pro Light" pitchFamily="2" charset="77"/>
              </a:rPr>
              <a:t>.</a:t>
            </a:r>
          </a:p>
          <a:p>
            <a:pPr marL="0" indent="0">
              <a:buNone/>
            </a:pPr>
            <a:endParaRPr lang="nl-BE" dirty="0"/>
          </a:p>
        </p:txBody>
      </p:sp>
      <p:pic>
        <p:nvPicPr>
          <p:cNvPr id="5" name="Picture 4">
            <a:extLst>
              <a:ext uri="{FF2B5EF4-FFF2-40B4-BE49-F238E27FC236}">
                <a16:creationId xmlns:a16="http://schemas.microsoft.com/office/drawing/2014/main" id="{C67EC704-681F-EA94-AC55-3F940C67071B}"/>
              </a:ext>
            </a:extLst>
          </p:cNvPr>
          <p:cNvPicPr>
            <a:picLocks noChangeAspect="1"/>
          </p:cNvPicPr>
          <p:nvPr/>
        </p:nvPicPr>
        <p:blipFill>
          <a:blip r:embed="rId3"/>
          <a:srcRect/>
          <a:stretch/>
        </p:blipFill>
        <p:spPr>
          <a:xfrm>
            <a:off x="4040659" y="2586778"/>
            <a:ext cx="4009363" cy="4056165"/>
          </a:xfrm>
          <a:prstGeom prst="rect">
            <a:avLst/>
          </a:prstGeom>
        </p:spPr>
      </p:pic>
    </p:spTree>
    <p:extLst>
      <p:ext uri="{BB962C8B-B14F-4D97-AF65-F5344CB8AC3E}">
        <p14:creationId xmlns:p14="http://schemas.microsoft.com/office/powerpoint/2010/main" val="509638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13123B-4DA8-7E4E-BE9C-0054D33264AC}"/>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 name="Rectangle 5">
            <a:extLst>
              <a:ext uri="{FF2B5EF4-FFF2-40B4-BE49-F238E27FC236}">
                <a16:creationId xmlns:a16="http://schemas.microsoft.com/office/drawing/2014/main" id="{B12DC473-9D7D-354A-BC2D-9BE6C1AF90F8}"/>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7" name="TextBox 6">
            <a:extLst>
              <a:ext uri="{FF2B5EF4-FFF2-40B4-BE49-F238E27FC236}">
                <a16:creationId xmlns:a16="http://schemas.microsoft.com/office/drawing/2014/main" id="{7F91F97C-22E0-3A44-A3F5-6DAD3FE64E2E}"/>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20</a:t>
            </a:r>
          </a:p>
        </p:txBody>
      </p:sp>
      <p:sp>
        <p:nvSpPr>
          <p:cNvPr id="13" name="Triangle 12">
            <a:hlinkClick r:id="rId2"/>
            <a:extLst>
              <a:ext uri="{FF2B5EF4-FFF2-40B4-BE49-F238E27FC236}">
                <a16:creationId xmlns:a16="http://schemas.microsoft.com/office/drawing/2014/main" id="{0D0F9867-E237-4E4D-9916-147C9404B39B}"/>
              </a:ext>
            </a:extLst>
          </p:cNvPr>
          <p:cNvSpPr/>
          <p:nvPr/>
        </p:nvSpPr>
        <p:spPr>
          <a:xfrm rot="5400000">
            <a:off x="5850183" y="3783611"/>
            <a:ext cx="643645" cy="554866"/>
          </a:xfrm>
          <a:prstGeom prst="triangle">
            <a:avLst/>
          </a:prstGeom>
          <a:solidFill>
            <a:schemeClr val="bg1">
              <a:alpha val="50000"/>
            </a:schemeClr>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4" name="Text Placeholder 2">
            <a:extLst>
              <a:ext uri="{FF2B5EF4-FFF2-40B4-BE49-F238E27FC236}">
                <a16:creationId xmlns:a16="http://schemas.microsoft.com/office/drawing/2014/main" id="{D8513871-B678-4EB1-94AA-464B41F0D8EB}"/>
              </a:ext>
            </a:extLst>
          </p:cNvPr>
          <p:cNvSpPr txBox="1">
            <a:spLocks/>
          </p:cNvSpPr>
          <p:nvPr/>
        </p:nvSpPr>
        <p:spPr>
          <a:xfrm>
            <a:off x="841744" y="1373512"/>
            <a:ext cx="10402517" cy="1233886"/>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en-US" sz="1800" spc="0">
                <a:solidFill>
                  <a:schemeClr val="bg1">
                    <a:lumMod val="50000"/>
                  </a:schemeClr>
                </a:solidFill>
                <a:latin typeface="Sofia Pro Light" pitchFamily="2" charset="77"/>
              </a:rPr>
              <a:t>In order to track QR code payments, you can visit the user-friendly merchant portal as referred to in the mailing. This manual shows you how it works:</a:t>
            </a:r>
          </a:p>
        </p:txBody>
      </p:sp>
      <p:sp>
        <p:nvSpPr>
          <p:cNvPr id="15" name="Title 1">
            <a:extLst>
              <a:ext uri="{FF2B5EF4-FFF2-40B4-BE49-F238E27FC236}">
                <a16:creationId xmlns:a16="http://schemas.microsoft.com/office/drawing/2014/main" id="{01D89443-EE1A-4D71-91A4-9F149F9E6770}"/>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MANUAL FOR MERCHANTS </a:t>
            </a:r>
            <a:r>
              <a:rPr lang="nl-BE" sz="2000" b="1" spc="0">
                <a:solidFill>
                  <a:srgbClr val="0B2265"/>
                </a:solidFill>
                <a:latin typeface="Sofia Pro" pitchFamily="2" charset="77"/>
              </a:rPr>
              <a:t>NL and FR</a:t>
            </a:r>
          </a:p>
        </p:txBody>
      </p:sp>
      <p:cxnSp>
        <p:nvCxnSpPr>
          <p:cNvPr id="17" name="Straight Connector 16">
            <a:extLst>
              <a:ext uri="{FF2B5EF4-FFF2-40B4-BE49-F238E27FC236}">
                <a16:creationId xmlns:a16="http://schemas.microsoft.com/office/drawing/2014/main" id="{B1A5698A-71C1-4E2B-8792-CCA8036D2DB1}"/>
              </a:ext>
            </a:extLst>
          </p:cNvPr>
          <p:cNvCxnSpPr>
            <a:cxnSpLocks/>
          </p:cNvCxnSpPr>
          <p:nvPr/>
        </p:nvCxnSpPr>
        <p:spPr>
          <a:xfrm>
            <a:off x="928688" y="1091382"/>
            <a:ext cx="4091181"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0733714D-EEE6-485C-900E-378A5A2839E5}"/>
              </a:ext>
            </a:extLst>
          </p:cNvPr>
          <p:cNvPicPr>
            <a:picLocks noChangeAspect="1"/>
          </p:cNvPicPr>
          <p:nvPr/>
        </p:nvPicPr>
        <p:blipFill>
          <a:blip r:embed="rId3"/>
          <a:stretch>
            <a:fillRect/>
          </a:stretch>
        </p:blipFill>
        <p:spPr>
          <a:xfrm>
            <a:off x="916972" y="2328872"/>
            <a:ext cx="4060628" cy="4031951"/>
          </a:xfrm>
          <a:prstGeom prst="rect">
            <a:avLst/>
          </a:prstGeom>
          <a:ln>
            <a:solidFill>
              <a:schemeClr val="tx1">
                <a:lumMod val="50000"/>
                <a:lumOff val="50000"/>
              </a:schemeClr>
            </a:solidFill>
          </a:ln>
        </p:spPr>
      </p:pic>
      <p:pic>
        <p:nvPicPr>
          <p:cNvPr id="8" name="Picture 7">
            <a:extLst>
              <a:ext uri="{FF2B5EF4-FFF2-40B4-BE49-F238E27FC236}">
                <a16:creationId xmlns:a16="http://schemas.microsoft.com/office/drawing/2014/main" id="{E6F7D640-7206-4D81-B299-0311ED6D740B}"/>
              </a:ext>
            </a:extLst>
          </p:cNvPr>
          <p:cNvPicPr>
            <a:picLocks noChangeAspect="1"/>
          </p:cNvPicPr>
          <p:nvPr/>
        </p:nvPicPr>
        <p:blipFill>
          <a:blip r:embed="rId4"/>
          <a:stretch>
            <a:fillRect/>
          </a:stretch>
        </p:blipFill>
        <p:spPr>
          <a:xfrm>
            <a:off x="5444890" y="2328872"/>
            <a:ext cx="4015246" cy="4031951"/>
          </a:xfrm>
          <a:prstGeom prst="rect">
            <a:avLst/>
          </a:prstGeom>
          <a:ln>
            <a:solidFill>
              <a:schemeClr val="tx1">
                <a:lumMod val="50000"/>
                <a:lumOff val="50000"/>
              </a:schemeClr>
            </a:solidFill>
          </a:ln>
        </p:spPr>
      </p:pic>
    </p:spTree>
    <p:extLst>
      <p:ext uri="{BB962C8B-B14F-4D97-AF65-F5344CB8AC3E}">
        <p14:creationId xmlns:p14="http://schemas.microsoft.com/office/powerpoint/2010/main" val="1120013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1448C1-455A-0342-A005-91CD6897C769}"/>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7" name="Rectangle 6">
            <a:extLst>
              <a:ext uri="{FF2B5EF4-FFF2-40B4-BE49-F238E27FC236}">
                <a16:creationId xmlns:a16="http://schemas.microsoft.com/office/drawing/2014/main" id="{6814880F-F29E-194A-8A28-D4EBE28BB425}"/>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8" name="TextBox 7">
            <a:extLst>
              <a:ext uri="{FF2B5EF4-FFF2-40B4-BE49-F238E27FC236}">
                <a16:creationId xmlns:a16="http://schemas.microsoft.com/office/drawing/2014/main" id="{09A9F7FB-D691-7542-870B-13591C6EAD62}"/>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21</a:t>
            </a:r>
          </a:p>
        </p:txBody>
      </p:sp>
      <p:sp>
        <p:nvSpPr>
          <p:cNvPr id="13" name="Text Placeholder 2">
            <a:extLst>
              <a:ext uri="{FF2B5EF4-FFF2-40B4-BE49-F238E27FC236}">
                <a16:creationId xmlns:a16="http://schemas.microsoft.com/office/drawing/2014/main" id="{F77D7E14-5388-4849-B088-4965C9D2C898}"/>
              </a:ext>
            </a:extLst>
          </p:cNvPr>
          <p:cNvSpPr>
            <a:spLocks noGrp="1"/>
          </p:cNvSpPr>
          <p:nvPr>
            <p:ph type="body" sz="quarter" idx="13"/>
          </p:nvPr>
        </p:nvSpPr>
        <p:spPr>
          <a:xfrm>
            <a:off x="841745" y="3030241"/>
            <a:ext cx="4949455" cy="2895898"/>
          </a:xfrm>
        </p:spPr>
        <p:txBody>
          <a:bodyPr/>
          <a:lstStyle/>
          <a:p>
            <a:pPr marL="0" indent="0">
              <a:buNone/>
            </a:pPr>
            <a:r>
              <a:rPr lang="nl-BE" sz="1800" spc="0">
                <a:solidFill>
                  <a:schemeClr val="bg1">
                    <a:lumMod val="50000"/>
                  </a:schemeClr>
                </a:solidFill>
                <a:latin typeface="Sofia Pro Light" pitchFamily="2" charset="77"/>
                <a:cs typeface="Assistant" panose="020B0604020202020204" charset="-79"/>
              </a:rPr>
              <a:t>“Ontdek hieronder hoe makkelijk het is om mobiel te doneren via de Payconiq by Bancontact-app.”</a:t>
            </a:r>
          </a:p>
          <a:p>
            <a:pPr marL="0" indent="0">
              <a:buNone/>
            </a:pPr>
            <a:endParaRPr lang="nl-BE" sz="1800" spc="0">
              <a:solidFill>
                <a:schemeClr val="bg1">
                  <a:lumMod val="50000"/>
                </a:schemeClr>
              </a:solidFill>
              <a:latin typeface="Sofia Pro Light" pitchFamily="2" charset="77"/>
              <a:cs typeface="Assistant" panose="020B0604020202020204" charset="-79"/>
            </a:endParaRPr>
          </a:p>
          <a:p>
            <a:pPr marL="0" indent="0">
              <a:buNone/>
            </a:pPr>
            <a:endParaRPr lang="nl-BE" sz="2000" spc="0">
              <a:solidFill>
                <a:schemeClr val="bg1">
                  <a:lumMod val="50000"/>
                </a:schemeClr>
              </a:solidFill>
              <a:latin typeface="Sofia Pro Light" pitchFamily="2" charset="77"/>
            </a:endParaRPr>
          </a:p>
        </p:txBody>
      </p:sp>
      <p:sp>
        <p:nvSpPr>
          <p:cNvPr id="14" name="Title 1">
            <a:extLst>
              <a:ext uri="{FF2B5EF4-FFF2-40B4-BE49-F238E27FC236}">
                <a16:creationId xmlns:a16="http://schemas.microsoft.com/office/drawing/2014/main" id="{D3A23DD3-302A-4566-ABC5-10A96658491A}"/>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MANUAL FOR CONSUMERS </a:t>
            </a:r>
            <a:r>
              <a:rPr lang="nl-BE" sz="2000" b="1" spc="0">
                <a:solidFill>
                  <a:srgbClr val="0B2265"/>
                </a:solidFill>
                <a:latin typeface="Sofia Pro" pitchFamily="2" charset="77"/>
              </a:rPr>
              <a:t>NL</a:t>
            </a:r>
          </a:p>
        </p:txBody>
      </p:sp>
      <p:sp>
        <p:nvSpPr>
          <p:cNvPr id="15" name="Text Placeholder 2">
            <a:extLst>
              <a:ext uri="{FF2B5EF4-FFF2-40B4-BE49-F238E27FC236}">
                <a16:creationId xmlns:a16="http://schemas.microsoft.com/office/drawing/2014/main" id="{22EEC818-36F7-4265-B2AF-2D5DF7E00BA9}"/>
              </a:ext>
            </a:extLst>
          </p:cNvPr>
          <p:cNvSpPr txBox="1">
            <a:spLocks/>
          </p:cNvSpPr>
          <p:nvPr/>
        </p:nvSpPr>
        <p:spPr>
          <a:xfrm>
            <a:off x="841745" y="1373512"/>
            <a:ext cx="5254255" cy="986230"/>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800" spc="0">
                <a:solidFill>
                  <a:schemeClr val="bg1">
                    <a:lumMod val="50000"/>
                  </a:schemeClr>
                </a:solidFill>
                <a:latin typeface="Sofia Pro Light" pitchFamily="2" charset="77"/>
              </a:rPr>
              <a:t>To make sure that it is clear how the Payconiq by </a:t>
            </a:r>
            <a:r>
              <a:rPr lang="en-US" sz="1800" spc="0" err="1">
                <a:solidFill>
                  <a:schemeClr val="bg1">
                    <a:lumMod val="50000"/>
                  </a:schemeClr>
                </a:solidFill>
                <a:latin typeface="Sofia Pro Light" pitchFamily="2" charset="77"/>
              </a:rPr>
              <a:t>Bancontact</a:t>
            </a:r>
            <a:r>
              <a:rPr lang="en-US" sz="1800" spc="0">
                <a:solidFill>
                  <a:schemeClr val="bg1">
                    <a:lumMod val="50000"/>
                  </a:schemeClr>
                </a:solidFill>
                <a:latin typeface="Sofia Pro Light" pitchFamily="2" charset="77"/>
              </a:rPr>
              <a:t> app works it might be interesting to add this manual to your mail. You can simply implement the manual into your email by adding this sentence:</a:t>
            </a:r>
          </a:p>
        </p:txBody>
      </p:sp>
      <p:cxnSp>
        <p:nvCxnSpPr>
          <p:cNvPr id="16" name="Straight Connector 15">
            <a:extLst>
              <a:ext uri="{FF2B5EF4-FFF2-40B4-BE49-F238E27FC236}">
                <a16:creationId xmlns:a16="http://schemas.microsoft.com/office/drawing/2014/main" id="{6A4E1A0F-9C6A-47B9-844C-BFD5CE66B7C6}"/>
              </a:ext>
            </a:extLst>
          </p:cNvPr>
          <p:cNvCxnSpPr>
            <a:cxnSpLocks/>
          </p:cNvCxnSpPr>
          <p:nvPr/>
        </p:nvCxnSpPr>
        <p:spPr>
          <a:xfrm>
            <a:off x="928688" y="1091382"/>
            <a:ext cx="3561831"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pic>
        <p:nvPicPr>
          <p:cNvPr id="2" name="Picture 2" descr="Diagram&#10;&#10;Description automatically generated">
            <a:extLst>
              <a:ext uri="{FF2B5EF4-FFF2-40B4-BE49-F238E27FC236}">
                <a16:creationId xmlns:a16="http://schemas.microsoft.com/office/drawing/2014/main" id="{6F057962-189D-C4D1-E999-F07EE05A9146}"/>
              </a:ext>
            </a:extLst>
          </p:cNvPr>
          <p:cNvPicPr>
            <a:picLocks noChangeAspect="1"/>
          </p:cNvPicPr>
          <p:nvPr/>
        </p:nvPicPr>
        <p:blipFill>
          <a:blip r:embed="rId3"/>
          <a:stretch>
            <a:fillRect/>
          </a:stretch>
        </p:blipFill>
        <p:spPr>
          <a:xfrm>
            <a:off x="6955972" y="439994"/>
            <a:ext cx="4199164" cy="5978013"/>
          </a:xfrm>
          <a:prstGeom prst="rect">
            <a:avLst/>
          </a:prstGeom>
        </p:spPr>
      </p:pic>
    </p:spTree>
    <p:extLst>
      <p:ext uri="{BB962C8B-B14F-4D97-AF65-F5344CB8AC3E}">
        <p14:creationId xmlns:p14="http://schemas.microsoft.com/office/powerpoint/2010/main" val="3043557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506618-C3B5-429D-B6B6-CE41582901F0}"/>
              </a:ext>
            </a:extLst>
          </p:cNvPr>
          <p:cNvSpPr>
            <a:spLocks noGrp="1"/>
          </p:cNvSpPr>
          <p:nvPr>
            <p:ph type="body" sz="quarter" idx="13"/>
          </p:nvPr>
        </p:nvSpPr>
        <p:spPr>
          <a:xfrm>
            <a:off x="841745" y="1355103"/>
            <a:ext cx="10402518" cy="4248771"/>
          </a:xfrm>
        </p:spPr>
        <p:txBody>
          <a:bodyPr vert="horz" lIns="91421" tIns="45710" rIns="91421" bIns="45710" rtlCol="0" anchor="t">
            <a:noAutofit/>
          </a:bodyPr>
          <a:lstStyle/>
          <a:p>
            <a:pPr marL="0" indent="0">
              <a:buNone/>
            </a:pPr>
            <a:r>
              <a:rPr lang="en-US" sz="1800" dirty="0">
                <a:latin typeface="Assistant"/>
                <a:cs typeface="Assistant"/>
              </a:rPr>
              <a:t>These days, people tend to be in a rush most of the time, so you must make things as easy as possible for them. The ‘Scan &amp; Donate’ solution is a good way to start. And to introduce it, we created this toolkit for you. </a:t>
            </a:r>
            <a:endParaRPr lang="en-BE" sz="1800"/>
          </a:p>
          <a:p>
            <a:pPr marL="456565" indent="-456565"/>
            <a:endParaRPr lang="en-BE" sz="1800"/>
          </a:p>
          <a:p>
            <a:pPr marL="0" indent="0">
              <a:buNone/>
            </a:pPr>
            <a:r>
              <a:rPr lang="en-US" sz="1800" dirty="0">
                <a:latin typeface="Assistant"/>
                <a:cs typeface="Assistant"/>
              </a:rPr>
              <a:t>In the toolkit, you’ll find some examples of how you can integrate the </a:t>
            </a:r>
            <a:r>
              <a:rPr lang="en-US" sz="1800" dirty="0" err="1">
                <a:latin typeface="Assistant"/>
                <a:cs typeface="Assistant"/>
              </a:rPr>
              <a:t>Payconiq</a:t>
            </a:r>
            <a:r>
              <a:rPr lang="en-US" sz="1800" dirty="0">
                <a:latin typeface="Assistant"/>
                <a:cs typeface="Assistant"/>
              </a:rPr>
              <a:t> QR code in your internal and external communication and tips to explain your audience how they can donate to your good cause. </a:t>
            </a:r>
            <a:endParaRPr lang="en-US" sz="1800" dirty="0"/>
          </a:p>
          <a:p>
            <a:pPr marL="0" indent="0">
              <a:buNone/>
            </a:pPr>
            <a:endParaRPr lang="en-US" sz="1800" dirty="0">
              <a:latin typeface="Assistant"/>
              <a:cs typeface="Assistant"/>
            </a:endParaRPr>
          </a:p>
          <a:p>
            <a:pPr marL="0" indent="0">
              <a:buNone/>
            </a:pPr>
            <a:r>
              <a:rPr lang="en-US" sz="1800" dirty="0">
                <a:latin typeface="Assistant"/>
                <a:cs typeface="Assistant"/>
              </a:rPr>
              <a:t>The ‘Scan &amp; Donate’ solution is more than just a QR code. It creates new, original and interactive ways to collect donations for your organization. And as new methods require an introduction, we are happy to give you this toolkit. </a:t>
            </a:r>
            <a:br>
              <a:rPr lang="en-US" sz="1800" dirty="0"/>
            </a:br>
            <a:br>
              <a:rPr lang="en-US" sz="1800" dirty="0"/>
            </a:br>
            <a:endParaRPr lang="en-US" sz="1800" spc="0">
              <a:solidFill>
                <a:schemeClr val="bg1">
                  <a:lumMod val="50000"/>
                </a:schemeClr>
              </a:solidFill>
              <a:latin typeface="Sofia Pro Light" pitchFamily="2" charset="77"/>
            </a:endParaRPr>
          </a:p>
        </p:txBody>
      </p:sp>
      <p:sp>
        <p:nvSpPr>
          <p:cNvPr id="4" name="TextBox 3">
            <a:extLst>
              <a:ext uri="{FF2B5EF4-FFF2-40B4-BE49-F238E27FC236}">
                <a16:creationId xmlns:a16="http://schemas.microsoft.com/office/drawing/2014/main" id="{316470DB-554C-5348-8561-D78F2F2597A5}"/>
              </a:ext>
            </a:extLst>
          </p:cNvPr>
          <p:cNvSpPr txBox="1"/>
          <p:nvPr/>
        </p:nvSpPr>
        <p:spPr>
          <a:xfrm>
            <a:off x="2339788" y="1532965"/>
            <a:ext cx="0" cy="0"/>
          </a:xfrm>
          <a:prstGeom prst="rect">
            <a:avLst/>
          </a:prstGeom>
        </p:spPr>
        <p:txBody>
          <a:bodyPr vert="horz" wrap="none" lIns="91421" tIns="45710" rIns="91421" bIns="45710" rtlCol="0" anchor="t" anchorCtr="0">
            <a:noAutofit/>
          </a:bodyPr>
          <a:lstStyle/>
          <a:p>
            <a:pPr>
              <a:spcBef>
                <a:spcPct val="20000"/>
              </a:spcBef>
            </a:pPr>
            <a:endParaRPr lang="en-US" sz="2000" spc="80">
              <a:latin typeface="Assistant" charset="0"/>
              <a:ea typeface="Assistant" charset="0"/>
              <a:cs typeface="Assistant" charset="0"/>
            </a:endParaRPr>
          </a:p>
        </p:txBody>
      </p:sp>
      <p:sp>
        <p:nvSpPr>
          <p:cNvPr id="5" name="Title 1">
            <a:extLst>
              <a:ext uri="{FF2B5EF4-FFF2-40B4-BE49-F238E27FC236}">
                <a16:creationId xmlns:a16="http://schemas.microsoft.com/office/drawing/2014/main" id="{0015409B-D9AC-F14C-9FA1-D19AC7FD796C}"/>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WHY THIS TOOLKIT?</a:t>
            </a:r>
            <a:r>
              <a:rPr lang="nl-BE" sz="2000" b="1" spc="0">
                <a:latin typeface="Sofia Pro" pitchFamily="2" charset="77"/>
              </a:rPr>
              <a:t> </a:t>
            </a:r>
          </a:p>
        </p:txBody>
      </p:sp>
      <p:sp>
        <p:nvSpPr>
          <p:cNvPr id="6" name="Rectangle 5">
            <a:extLst>
              <a:ext uri="{FF2B5EF4-FFF2-40B4-BE49-F238E27FC236}">
                <a16:creationId xmlns:a16="http://schemas.microsoft.com/office/drawing/2014/main" id="{68E81C55-8D1B-B54D-9611-0FBE028A4BBC}"/>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cxnSp>
        <p:nvCxnSpPr>
          <p:cNvPr id="7" name="Straight Connector 6">
            <a:extLst>
              <a:ext uri="{FF2B5EF4-FFF2-40B4-BE49-F238E27FC236}">
                <a16:creationId xmlns:a16="http://schemas.microsoft.com/office/drawing/2014/main" id="{EB325683-8876-CE42-B9C8-F09E5A6E3E84}"/>
              </a:ext>
            </a:extLst>
          </p:cNvPr>
          <p:cNvCxnSpPr>
            <a:cxnSpLocks/>
          </p:cNvCxnSpPr>
          <p:nvPr/>
        </p:nvCxnSpPr>
        <p:spPr>
          <a:xfrm>
            <a:off x="928688" y="1091382"/>
            <a:ext cx="2372073"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B06AA119-ECB2-8642-B9F4-AD17E36777DB}"/>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9" name="TextBox 8">
            <a:extLst>
              <a:ext uri="{FF2B5EF4-FFF2-40B4-BE49-F238E27FC236}">
                <a16:creationId xmlns:a16="http://schemas.microsoft.com/office/drawing/2014/main" id="{84494E0C-90EC-844C-807B-74CBF2913D62}"/>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2</a:t>
            </a:r>
          </a:p>
        </p:txBody>
      </p:sp>
    </p:spTree>
    <p:extLst>
      <p:ext uri="{BB962C8B-B14F-4D97-AF65-F5344CB8AC3E}">
        <p14:creationId xmlns:p14="http://schemas.microsoft.com/office/powerpoint/2010/main" val="944376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C588DD-078E-4146-8530-37C44D06C4B3}"/>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7" name="Rectangle 6">
            <a:extLst>
              <a:ext uri="{FF2B5EF4-FFF2-40B4-BE49-F238E27FC236}">
                <a16:creationId xmlns:a16="http://schemas.microsoft.com/office/drawing/2014/main" id="{987DDC50-00B0-394F-9D75-E23289E837E6}"/>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9" name="TextBox 8">
            <a:extLst>
              <a:ext uri="{FF2B5EF4-FFF2-40B4-BE49-F238E27FC236}">
                <a16:creationId xmlns:a16="http://schemas.microsoft.com/office/drawing/2014/main" id="{F1A6A91D-B6F3-5545-AC18-B0B421493D5F}"/>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22</a:t>
            </a:r>
          </a:p>
        </p:txBody>
      </p:sp>
      <p:sp>
        <p:nvSpPr>
          <p:cNvPr id="10" name="Text Placeholder 2">
            <a:extLst>
              <a:ext uri="{FF2B5EF4-FFF2-40B4-BE49-F238E27FC236}">
                <a16:creationId xmlns:a16="http://schemas.microsoft.com/office/drawing/2014/main" id="{856D4D2F-2E2D-CD4C-AAA6-7D7FA46AC4A1}"/>
              </a:ext>
            </a:extLst>
          </p:cNvPr>
          <p:cNvSpPr txBox="1">
            <a:spLocks/>
          </p:cNvSpPr>
          <p:nvPr/>
        </p:nvSpPr>
        <p:spPr>
          <a:xfrm>
            <a:off x="841745" y="1373512"/>
            <a:ext cx="5254255" cy="937069"/>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800" spc="0">
                <a:solidFill>
                  <a:schemeClr val="bg1">
                    <a:lumMod val="50000"/>
                  </a:schemeClr>
                </a:solidFill>
                <a:latin typeface="Sofia Pro Light" pitchFamily="2" charset="77"/>
              </a:rPr>
              <a:t>To make sure that it is clear how the </a:t>
            </a:r>
            <a:r>
              <a:rPr lang="en-US" sz="1800" spc="0" err="1">
                <a:solidFill>
                  <a:schemeClr val="bg1">
                    <a:lumMod val="50000"/>
                  </a:schemeClr>
                </a:solidFill>
                <a:latin typeface="Sofia Pro Light" pitchFamily="2" charset="77"/>
              </a:rPr>
              <a:t>Payconiq</a:t>
            </a:r>
            <a:r>
              <a:rPr lang="en-US" sz="1800" spc="0">
                <a:solidFill>
                  <a:schemeClr val="bg1">
                    <a:lumMod val="50000"/>
                  </a:schemeClr>
                </a:solidFill>
                <a:latin typeface="Sofia Pro Light" pitchFamily="2" charset="77"/>
              </a:rPr>
              <a:t> by </a:t>
            </a:r>
            <a:r>
              <a:rPr lang="en-US" sz="1800" spc="0" err="1">
                <a:solidFill>
                  <a:schemeClr val="bg1">
                    <a:lumMod val="50000"/>
                  </a:schemeClr>
                </a:solidFill>
                <a:latin typeface="Sofia Pro Light" pitchFamily="2" charset="77"/>
              </a:rPr>
              <a:t>Bancontact</a:t>
            </a:r>
            <a:r>
              <a:rPr lang="en-US" sz="1800" spc="0">
                <a:solidFill>
                  <a:schemeClr val="bg1">
                    <a:lumMod val="50000"/>
                  </a:schemeClr>
                </a:solidFill>
                <a:latin typeface="Sofia Pro Light" pitchFamily="2" charset="77"/>
              </a:rPr>
              <a:t> app works it might be interesting to add this manual to your mail. You can simply implement the manual into your email by adding this sentence:</a:t>
            </a:r>
          </a:p>
        </p:txBody>
      </p:sp>
      <p:sp>
        <p:nvSpPr>
          <p:cNvPr id="11" name="Title 1">
            <a:extLst>
              <a:ext uri="{FF2B5EF4-FFF2-40B4-BE49-F238E27FC236}">
                <a16:creationId xmlns:a16="http://schemas.microsoft.com/office/drawing/2014/main" id="{4A64A96A-0545-D845-8AD6-BCA6AAF181AE}"/>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MANUAL FOR CONSUMERS </a:t>
            </a:r>
            <a:r>
              <a:rPr lang="nl-BE" sz="2000" b="1" spc="0">
                <a:solidFill>
                  <a:srgbClr val="0B2265"/>
                </a:solidFill>
                <a:latin typeface="Sofia Pro" pitchFamily="2" charset="77"/>
              </a:rPr>
              <a:t>FR</a:t>
            </a:r>
          </a:p>
        </p:txBody>
      </p:sp>
      <p:sp>
        <p:nvSpPr>
          <p:cNvPr id="14" name="Text Placeholder 2">
            <a:extLst>
              <a:ext uri="{FF2B5EF4-FFF2-40B4-BE49-F238E27FC236}">
                <a16:creationId xmlns:a16="http://schemas.microsoft.com/office/drawing/2014/main" id="{07254D98-09F0-EB4E-96AB-8ADAEEBA3152}"/>
              </a:ext>
            </a:extLst>
          </p:cNvPr>
          <p:cNvSpPr txBox="1">
            <a:spLocks/>
          </p:cNvSpPr>
          <p:nvPr/>
        </p:nvSpPr>
        <p:spPr>
          <a:xfrm>
            <a:off x="841745" y="3030241"/>
            <a:ext cx="4949455" cy="2895898"/>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nl-BE" sz="1800" spc="0">
                <a:solidFill>
                  <a:schemeClr val="bg1">
                    <a:lumMod val="50000"/>
                  </a:schemeClr>
                </a:solidFill>
                <a:latin typeface="Sofia Pro Light" pitchFamily="2" charset="77"/>
                <a:cs typeface="Assistant" panose="020B0604020202020204" charset="-79"/>
              </a:rPr>
              <a:t>“Découvrez ci-dessous comme il est facile de faire un don mobile via l’appli Payconiq by Bancontact.”</a:t>
            </a:r>
          </a:p>
        </p:txBody>
      </p:sp>
      <p:cxnSp>
        <p:nvCxnSpPr>
          <p:cNvPr id="13" name="Straight Connector 12">
            <a:extLst>
              <a:ext uri="{FF2B5EF4-FFF2-40B4-BE49-F238E27FC236}">
                <a16:creationId xmlns:a16="http://schemas.microsoft.com/office/drawing/2014/main" id="{6C822700-5C41-4DAF-9051-FBADB7AE737A}"/>
              </a:ext>
            </a:extLst>
          </p:cNvPr>
          <p:cNvCxnSpPr>
            <a:cxnSpLocks/>
          </p:cNvCxnSpPr>
          <p:nvPr/>
        </p:nvCxnSpPr>
        <p:spPr>
          <a:xfrm>
            <a:off x="928688" y="1091382"/>
            <a:ext cx="3561831"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pic>
        <p:nvPicPr>
          <p:cNvPr id="2" name="Picture 2" descr="Diagram&#10;&#10;Description automatically generated">
            <a:extLst>
              <a:ext uri="{FF2B5EF4-FFF2-40B4-BE49-F238E27FC236}">
                <a16:creationId xmlns:a16="http://schemas.microsoft.com/office/drawing/2014/main" id="{23AFE157-F7D9-C89A-7E14-DED434D943DB}"/>
              </a:ext>
            </a:extLst>
          </p:cNvPr>
          <p:cNvPicPr>
            <a:picLocks noChangeAspect="1"/>
          </p:cNvPicPr>
          <p:nvPr/>
        </p:nvPicPr>
        <p:blipFill>
          <a:blip r:embed="rId2"/>
          <a:stretch>
            <a:fillRect/>
          </a:stretch>
        </p:blipFill>
        <p:spPr>
          <a:xfrm>
            <a:off x="6746992" y="533560"/>
            <a:ext cx="4238977" cy="5979025"/>
          </a:xfrm>
          <a:prstGeom prst="rect">
            <a:avLst/>
          </a:prstGeom>
        </p:spPr>
      </p:pic>
    </p:spTree>
    <p:extLst>
      <p:ext uri="{BB962C8B-B14F-4D97-AF65-F5344CB8AC3E}">
        <p14:creationId xmlns:p14="http://schemas.microsoft.com/office/powerpoint/2010/main" val="2833759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769E41-DF63-3B42-910D-1ED16A0CAC63}"/>
              </a:ext>
            </a:extLst>
          </p:cNvPr>
          <p:cNvSpPr txBox="1">
            <a:spLocks/>
          </p:cNvSpPr>
          <p:nvPr/>
        </p:nvSpPr>
        <p:spPr>
          <a:xfrm>
            <a:off x="2794801" y="3054486"/>
            <a:ext cx="9397199" cy="1530252"/>
          </a:xfrm>
          <a:prstGeom prst="rect">
            <a:avLst/>
          </a:prstGeom>
          <a:no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5000" b="1">
                <a:solidFill>
                  <a:srgbClr val="0B2265"/>
                </a:solidFill>
                <a:latin typeface="Sofia Pro" pitchFamily="2" charset="77"/>
              </a:rPr>
              <a:t>Internal promotional material</a:t>
            </a:r>
          </a:p>
        </p:txBody>
      </p:sp>
      <p:cxnSp>
        <p:nvCxnSpPr>
          <p:cNvPr id="5" name="Straight Connector 4">
            <a:extLst>
              <a:ext uri="{FF2B5EF4-FFF2-40B4-BE49-F238E27FC236}">
                <a16:creationId xmlns:a16="http://schemas.microsoft.com/office/drawing/2014/main" id="{893487E9-9749-F34B-9E6A-3E8468A0FC9B}"/>
              </a:ext>
            </a:extLst>
          </p:cNvPr>
          <p:cNvCxnSpPr>
            <a:cxnSpLocks/>
          </p:cNvCxnSpPr>
          <p:nvPr/>
        </p:nvCxnSpPr>
        <p:spPr>
          <a:xfrm flipV="1">
            <a:off x="2923188" y="4690677"/>
            <a:ext cx="8321075" cy="1"/>
          </a:xfrm>
          <a:prstGeom prst="line">
            <a:avLst/>
          </a:prstGeom>
          <a:ln w="88900" cmpd="sng">
            <a:solidFill>
              <a:srgbClr val="FF4785"/>
            </a:solidFill>
          </a:ln>
          <a:effectLst/>
        </p:spPr>
        <p:style>
          <a:lnRef idx="2">
            <a:schemeClr val="accent1"/>
          </a:lnRef>
          <a:fillRef idx="0">
            <a:schemeClr val="accent1"/>
          </a:fillRef>
          <a:effectRef idx="1">
            <a:schemeClr val="accent1"/>
          </a:effectRef>
          <a:fontRef idx="minor">
            <a:schemeClr val="tx1"/>
          </a:fontRef>
        </p:style>
      </p:cxnSp>
      <p:sp>
        <p:nvSpPr>
          <p:cNvPr id="6" name="Text Placeholder 2">
            <a:extLst>
              <a:ext uri="{FF2B5EF4-FFF2-40B4-BE49-F238E27FC236}">
                <a16:creationId xmlns:a16="http://schemas.microsoft.com/office/drawing/2014/main" id="{95D0C4FE-5EE1-2F47-AAE4-C5FF748208C4}"/>
              </a:ext>
            </a:extLst>
          </p:cNvPr>
          <p:cNvSpPr txBox="1">
            <a:spLocks/>
          </p:cNvSpPr>
          <p:nvPr/>
        </p:nvSpPr>
        <p:spPr>
          <a:xfrm>
            <a:off x="2794801" y="5062052"/>
            <a:ext cx="8156733" cy="864085"/>
          </a:xfrm>
          <a:prstGeom prst="rect">
            <a:avLst/>
          </a:prstGeom>
        </p:spPr>
        <p:txBody>
          <a:bodyPr vert="horz" lIns="91421" tIns="45710" rIns="91421" bIns="45710" rtlCol="0" anchor="t">
            <a:noAutofit/>
          </a:bodyPr>
          <a:lstStyle>
            <a:lvl1pPr marL="0" indent="0" algn="l" defTabSz="609423" rtl="0" eaLnBrk="1" latinLnBrk="0" hangingPunct="1">
              <a:spcBef>
                <a:spcPct val="20000"/>
              </a:spcBef>
              <a:buFont typeface="Arial"/>
              <a:buNone/>
              <a:defRPr lang="en-US" sz="2400" b="0" i="0" kern="1200" spc="53" baseline="0" smtClean="0">
                <a:solidFill>
                  <a:srgbClr val="0B2265"/>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53" baseline="0" dirty="0">
                <a:solidFill>
                  <a:srgbClr val="2D2D2D"/>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spc="0">
                <a:solidFill>
                  <a:schemeClr val="bg1">
                    <a:lumMod val="50000"/>
                  </a:schemeClr>
                </a:solidFill>
                <a:latin typeface="Sofia Pro Light" pitchFamily="2" charset="77"/>
              </a:rPr>
              <a:t>This material can be used on a visual to let your employees and volunteers know that Payconiq is now an option to collect donations</a:t>
            </a:r>
          </a:p>
        </p:txBody>
      </p:sp>
    </p:spTree>
    <p:extLst>
      <p:ext uri="{BB962C8B-B14F-4D97-AF65-F5344CB8AC3E}">
        <p14:creationId xmlns:p14="http://schemas.microsoft.com/office/powerpoint/2010/main" val="1678695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43FF8D-26D2-4C6C-90F1-DFB3645FCD90}"/>
              </a:ext>
            </a:extLst>
          </p:cNvPr>
          <p:cNvSpPr>
            <a:spLocks noGrp="1"/>
          </p:cNvSpPr>
          <p:nvPr>
            <p:ph type="body" sz="quarter" idx="13"/>
          </p:nvPr>
        </p:nvSpPr>
        <p:spPr>
          <a:xfrm>
            <a:off x="841745" y="1375352"/>
            <a:ext cx="10402518" cy="886068"/>
          </a:xfrm>
        </p:spPr>
        <p:txBody>
          <a:bodyPr/>
          <a:lstStyle/>
          <a:p>
            <a:pPr marL="0" indent="0">
              <a:buNone/>
            </a:pPr>
            <a:r>
              <a:rPr lang="nl-BE" sz="1800" spc="0">
                <a:solidFill>
                  <a:schemeClr val="bg1">
                    <a:lumMod val="50000"/>
                  </a:schemeClr>
                </a:solidFill>
                <a:latin typeface="Sofia Pro Light" pitchFamily="2" charset="77"/>
              </a:rPr>
              <a:t>You can easily implement one of the following visual elements in an existing visual from your organization to let your employees and volunteers know that they can now use the Payconiq by Bancontact app to collect donations.</a:t>
            </a:r>
          </a:p>
        </p:txBody>
      </p:sp>
      <p:sp>
        <p:nvSpPr>
          <p:cNvPr id="7" name="Title 1">
            <a:extLst>
              <a:ext uri="{FF2B5EF4-FFF2-40B4-BE49-F238E27FC236}">
                <a16:creationId xmlns:a16="http://schemas.microsoft.com/office/drawing/2014/main" id="{50D6BC9C-4A7C-9C4E-AB3A-6B033CC56BDC}"/>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PROMOTIONAL MATERIAL FOR INTERNAL USE</a:t>
            </a:r>
            <a:endParaRPr lang="nl-BE" sz="2000" b="1" spc="0">
              <a:solidFill>
                <a:srgbClr val="0B2265"/>
              </a:solidFill>
              <a:latin typeface="Sofia Pro" pitchFamily="2" charset="77"/>
            </a:endParaRPr>
          </a:p>
        </p:txBody>
      </p:sp>
      <p:cxnSp>
        <p:nvCxnSpPr>
          <p:cNvPr id="8" name="Straight Connector 7">
            <a:extLst>
              <a:ext uri="{FF2B5EF4-FFF2-40B4-BE49-F238E27FC236}">
                <a16:creationId xmlns:a16="http://schemas.microsoft.com/office/drawing/2014/main" id="{5AE469BB-C0D6-B940-960C-AA45E9CC5619}"/>
              </a:ext>
            </a:extLst>
          </p:cNvPr>
          <p:cNvCxnSpPr>
            <a:cxnSpLocks/>
          </p:cNvCxnSpPr>
          <p:nvPr/>
        </p:nvCxnSpPr>
        <p:spPr>
          <a:xfrm>
            <a:off x="928688" y="1091382"/>
            <a:ext cx="5393454"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B129069A-50B1-2F4B-9328-989807923F15}"/>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23" name="Rectangle 22">
            <a:extLst>
              <a:ext uri="{FF2B5EF4-FFF2-40B4-BE49-F238E27FC236}">
                <a16:creationId xmlns:a16="http://schemas.microsoft.com/office/drawing/2014/main" id="{F8684AA3-8ABE-2741-947D-CB45E4D00C1F}"/>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24" name="TextBox 23">
            <a:extLst>
              <a:ext uri="{FF2B5EF4-FFF2-40B4-BE49-F238E27FC236}">
                <a16:creationId xmlns:a16="http://schemas.microsoft.com/office/drawing/2014/main" id="{7E68037C-4D79-F648-9B8A-12574128483B}"/>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24</a:t>
            </a:r>
          </a:p>
        </p:txBody>
      </p:sp>
      <p:pic>
        <p:nvPicPr>
          <p:cNvPr id="10" name="Picture 9" descr="Chart, diagram&#10;&#10;Description automatically generated">
            <a:extLst>
              <a:ext uri="{FF2B5EF4-FFF2-40B4-BE49-F238E27FC236}">
                <a16:creationId xmlns:a16="http://schemas.microsoft.com/office/drawing/2014/main" id="{B1A0F951-E24D-1350-8C7C-2EB0ABCF6DD5}"/>
              </a:ext>
            </a:extLst>
          </p:cNvPr>
          <p:cNvPicPr>
            <a:picLocks noChangeAspect="1"/>
          </p:cNvPicPr>
          <p:nvPr/>
        </p:nvPicPr>
        <p:blipFill>
          <a:blip r:embed="rId3"/>
          <a:stretch>
            <a:fillRect/>
          </a:stretch>
        </p:blipFill>
        <p:spPr>
          <a:xfrm>
            <a:off x="7980011" y="2438056"/>
            <a:ext cx="1671287" cy="1671287"/>
          </a:xfrm>
          <a:prstGeom prst="rect">
            <a:avLst/>
          </a:prstGeom>
        </p:spPr>
      </p:pic>
      <p:pic>
        <p:nvPicPr>
          <p:cNvPr id="16" name="Picture 15" descr="Diagram&#10;&#10;Description automatically generated with medium confidence">
            <a:extLst>
              <a:ext uri="{FF2B5EF4-FFF2-40B4-BE49-F238E27FC236}">
                <a16:creationId xmlns:a16="http://schemas.microsoft.com/office/drawing/2014/main" id="{1E0BA5E2-F5C3-D0BF-3DFD-E106C801A436}"/>
              </a:ext>
            </a:extLst>
          </p:cNvPr>
          <p:cNvPicPr>
            <a:picLocks noChangeAspect="1"/>
          </p:cNvPicPr>
          <p:nvPr/>
        </p:nvPicPr>
        <p:blipFill>
          <a:blip r:embed="rId4"/>
          <a:stretch>
            <a:fillRect/>
          </a:stretch>
        </p:blipFill>
        <p:spPr>
          <a:xfrm>
            <a:off x="5623822" y="2438056"/>
            <a:ext cx="1671287" cy="1671287"/>
          </a:xfrm>
          <a:prstGeom prst="rect">
            <a:avLst/>
          </a:prstGeom>
        </p:spPr>
      </p:pic>
      <p:pic>
        <p:nvPicPr>
          <p:cNvPr id="18" name="Picture 17" descr="Pie chart&#10;&#10;Description automatically generated">
            <a:extLst>
              <a:ext uri="{FF2B5EF4-FFF2-40B4-BE49-F238E27FC236}">
                <a16:creationId xmlns:a16="http://schemas.microsoft.com/office/drawing/2014/main" id="{FEE9C48D-CF52-5D80-EA7C-D116B8D5CC8D}"/>
              </a:ext>
            </a:extLst>
          </p:cNvPr>
          <p:cNvPicPr>
            <a:picLocks noChangeAspect="1"/>
          </p:cNvPicPr>
          <p:nvPr/>
        </p:nvPicPr>
        <p:blipFill>
          <a:blip r:embed="rId5"/>
          <a:stretch>
            <a:fillRect/>
          </a:stretch>
        </p:blipFill>
        <p:spPr>
          <a:xfrm>
            <a:off x="3267633" y="2438057"/>
            <a:ext cx="1671287" cy="1671287"/>
          </a:xfrm>
          <a:prstGeom prst="rect">
            <a:avLst/>
          </a:prstGeom>
        </p:spPr>
      </p:pic>
      <p:pic>
        <p:nvPicPr>
          <p:cNvPr id="20" name="Picture 19" descr="Pie chart&#10;&#10;Description automatically generated with low confidence">
            <a:extLst>
              <a:ext uri="{FF2B5EF4-FFF2-40B4-BE49-F238E27FC236}">
                <a16:creationId xmlns:a16="http://schemas.microsoft.com/office/drawing/2014/main" id="{E97C7677-1329-6B4C-032B-A4CE5B2796FF}"/>
              </a:ext>
            </a:extLst>
          </p:cNvPr>
          <p:cNvPicPr>
            <a:picLocks noChangeAspect="1"/>
          </p:cNvPicPr>
          <p:nvPr/>
        </p:nvPicPr>
        <p:blipFill>
          <a:blip r:embed="rId6"/>
          <a:stretch>
            <a:fillRect/>
          </a:stretch>
        </p:blipFill>
        <p:spPr>
          <a:xfrm>
            <a:off x="928688" y="2441311"/>
            <a:ext cx="1671287" cy="1671287"/>
          </a:xfrm>
          <a:prstGeom prst="rect">
            <a:avLst/>
          </a:prstGeom>
        </p:spPr>
      </p:pic>
      <p:pic>
        <p:nvPicPr>
          <p:cNvPr id="25" name="Picture 24" descr="Diagram&#10;&#10;Description automatically generated with low confidence">
            <a:extLst>
              <a:ext uri="{FF2B5EF4-FFF2-40B4-BE49-F238E27FC236}">
                <a16:creationId xmlns:a16="http://schemas.microsoft.com/office/drawing/2014/main" id="{ABAA37E8-B9F3-E052-E9B9-6B284023BCFD}"/>
              </a:ext>
            </a:extLst>
          </p:cNvPr>
          <p:cNvPicPr>
            <a:picLocks noChangeAspect="1"/>
          </p:cNvPicPr>
          <p:nvPr/>
        </p:nvPicPr>
        <p:blipFill>
          <a:blip r:embed="rId7"/>
          <a:stretch>
            <a:fillRect/>
          </a:stretch>
        </p:blipFill>
        <p:spPr>
          <a:xfrm>
            <a:off x="7962767" y="4278663"/>
            <a:ext cx="1671287" cy="1671287"/>
          </a:xfrm>
          <a:prstGeom prst="rect">
            <a:avLst/>
          </a:prstGeom>
        </p:spPr>
      </p:pic>
      <p:pic>
        <p:nvPicPr>
          <p:cNvPr id="27" name="Picture 26" descr="Diagram&#10;&#10;Description automatically generated with low confidence">
            <a:extLst>
              <a:ext uri="{FF2B5EF4-FFF2-40B4-BE49-F238E27FC236}">
                <a16:creationId xmlns:a16="http://schemas.microsoft.com/office/drawing/2014/main" id="{BBAADADA-FE65-E76E-92E0-EEFAB6C1C65C}"/>
              </a:ext>
            </a:extLst>
          </p:cNvPr>
          <p:cNvPicPr>
            <a:picLocks noChangeAspect="1"/>
          </p:cNvPicPr>
          <p:nvPr/>
        </p:nvPicPr>
        <p:blipFill>
          <a:blip r:embed="rId8"/>
          <a:stretch>
            <a:fillRect/>
          </a:stretch>
        </p:blipFill>
        <p:spPr>
          <a:xfrm>
            <a:off x="5618825" y="4271960"/>
            <a:ext cx="1671287" cy="1671287"/>
          </a:xfrm>
          <a:prstGeom prst="rect">
            <a:avLst/>
          </a:prstGeom>
        </p:spPr>
      </p:pic>
      <p:pic>
        <p:nvPicPr>
          <p:cNvPr id="29" name="Picture 28" descr="Pie chart&#10;&#10;Description automatically generated with medium confidence">
            <a:extLst>
              <a:ext uri="{FF2B5EF4-FFF2-40B4-BE49-F238E27FC236}">
                <a16:creationId xmlns:a16="http://schemas.microsoft.com/office/drawing/2014/main" id="{F9818BC6-6891-8929-F90D-B2809F0E5ED5}"/>
              </a:ext>
            </a:extLst>
          </p:cNvPr>
          <p:cNvPicPr>
            <a:picLocks noChangeAspect="1"/>
          </p:cNvPicPr>
          <p:nvPr/>
        </p:nvPicPr>
        <p:blipFill>
          <a:blip r:embed="rId9"/>
          <a:stretch>
            <a:fillRect/>
          </a:stretch>
        </p:blipFill>
        <p:spPr>
          <a:xfrm>
            <a:off x="3274883" y="4292490"/>
            <a:ext cx="1671287" cy="1671287"/>
          </a:xfrm>
          <a:prstGeom prst="rect">
            <a:avLst/>
          </a:prstGeom>
        </p:spPr>
      </p:pic>
      <p:pic>
        <p:nvPicPr>
          <p:cNvPr id="31" name="Picture 30" descr="Pie chart&#10;&#10;Description automatically generated with low confidence">
            <a:extLst>
              <a:ext uri="{FF2B5EF4-FFF2-40B4-BE49-F238E27FC236}">
                <a16:creationId xmlns:a16="http://schemas.microsoft.com/office/drawing/2014/main" id="{84502371-2D72-8FEF-F91C-01D76821B036}"/>
              </a:ext>
            </a:extLst>
          </p:cNvPr>
          <p:cNvPicPr>
            <a:picLocks noChangeAspect="1"/>
          </p:cNvPicPr>
          <p:nvPr/>
        </p:nvPicPr>
        <p:blipFill>
          <a:blip r:embed="rId10"/>
          <a:stretch>
            <a:fillRect/>
          </a:stretch>
        </p:blipFill>
        <p:spPr>
          <a:xfrm>
            <a:off x="911225" y="4292490"/>
            <a:ext cx="1671287" cy="1671287"/>
          </a:xfrm>
          <a:prstGeom prst="rect">
            <a:avLst/>
          </a:prstGeom>
        </p:spPr>
      </p:pic>
    </p:spTree>
    <p:extLst>
      <p:ext uri="{BB962C8B-B14F-4D97-AF65-F5344CB8AC3E}">
        <p14:creationId xmlns:p14="http://schemas.microsoft.com/office/powerpoint/2010/main" val="2675245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93807-EC90-254B-B77E-76CFCF78DAA2}"/>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 name="Rectangle 5">
            <a:extLst>
              <a:ext uri="{FF2B5EF4-FFF2-40B4-BE49-F238E27FC236}">
                <a16:creationId xmlns:a16="http://schemas.microsoft.com/office/drawing/2014/main" id="{EE19797B-C175-4D42-914C-38FD4B09EAB6}"/>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7" name="TextBox 6">
            <a:extLst>
              <a:ext uri="{FF2B5EF4-FFF2-40B4-BE49-F238E27FC236}">
                <a16:creationId xmlns:a16="http://schemas.microsoft.com/office/drawing/2014/main" id="{6DA2641F-8F5D-6C44-80DE-99DAFD7699BF}"/>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25</a:t>
            </a:r>
          </a:p>
        </p:txBody>
      </p:sp>
      <p:sp>
        <p:nvSpPr>
          <p:cNvPr id="8" name="Title 1">
            <a:extLst>
              <a:ext uri="{FF2B5EF4-FFF2-40B4-BE49-F238E27FC236}">
                <a16:creationId xmlns:a16="http://schemas.microsoft.com/office/drawing/2014/main" id="{E841E745-92AF-E94D-AF01-E19455AD0094}"/>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INTERNAL EXAMPLE </a:t>
            </a:r>
            <a:endParaRPr lang="nl-BE" sz="2000" b="1" spc="0">
              <a:solidFill>
                <a:srgbClr val="0B2265"/>
              </a:solidFill>
              <a:latin typeface="Sofia Pro" pitchFamily="2" charset="77"/>
            </a:endParaRPr>
          </a:p>
        </p:txBody>
      </p:sp>
      <p:cxnSp>
        <p:nvCxnSpPr>
          <p:cNvPr id="9" name="Straight Connector 8">
            <a:extLst>
              <a:ext uri="{FF2B5EF4-FFF2-40B4-BE49-F238E27FC236}">
                <a16:creationId xmlns:a16="http://schemas.microsoft.com/office/drawing/2014/main" id="{BA30CA4F-BB6D-9F45-8BA3-8404BF2F1A8C}"/>
              </a:ext>
            </a:extLst>
          </p:cNvPr>
          <p:cNvCxnSpPr>
            <a:cxnSpLocks/>
          </p:cNvCxnSpPr>
          <p:nvPr/>
        </p:nvCxnSpPr>
        <p:spPr>
          <a:xfrm>
            <a:off x="928688" y="1091382"/>
            <a:ext cx="2356379"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AC44482D-393A-1345-B3ED-BB708E4F6352}"/>
              </a:ext>
            </a:extLst>
          </p:cNvPr>
          <p:cNvSpPr txBox="1">
            <a:spLocks/>
          </p:cNvSpPr>
          <p:nvPr/>
        </p:nvSpPr>
        <p:spPr>
          <a:xfrm>
            <a:off x="841745" y="1341586"/>
            <a:ext cx="3496079" cy="1011321"/>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nl-BE" sz="1800" spc="0">
                <a:solidFill>
                  <a:schemeClr val="bg1">
                    <a:lumMod val="50000"/>
                  </a:schemeClr>
                </a:solidFill>
                <a:latin typeface="Sofia Pro Light" pitchFamily="2" charset="77"/>
              </a:rPr>
              <a:t>To show you how these elements can be implemented, we propose an example:</a:t>
            </a:r>
          </a:p>
        </p:txBody>
      </p:sp>
      <p:pic>
        <p:nvPicPr>
          <p:cNvPr id="2" name="Picture 1">
            <a:extLst>
              <a:ext uri="{FF2B5EF4-FFF2-40B4-BE49-F238E27FC236}">
                <a16:creationId xmlns:a16="http://schemas.microsoft.com/office/drawing/2014/main" id="{AC703C72-34DC-FB77-DFFF-88FFF70B1519}"/>
              </a:ext>
            </a:extLst>
          </p:cNvPr>
          <p:cNvPicPr>
            <a:picLocks noChangeAspect="1"/>
          </p:cNvPicPr>
          <p:nvPr/>
        </p:nvPicPr>
        <p:blipFill>
          <a:blip r:embed="rId3"/>
          <a:srcRect/>
          <a:stretch/>
        </p:blipFill>
        <p:spPr>
          <a:xfrm>
            <a:off x="6096000" y="908050"/>
            <a:ext cx="3567099" cy="5041899"/>
          </a:xfrm>
          <a:prstGeom prst="rect">
            <a:avLst/>
          </a:prstGeom>
          <a:ln>
            <a:solidFill>
              <a:schemeClr val="tx1"/>
            </a:solidFill>
          </a:ln>
        </p:spPr>
      </p:pic>
    </p:spTree>
    <p:extLst>
      <p:ext uri="{BB962C8B-B14F-4D97-AF65-F5344CB8AC3E}">
        <p14:creationId xmlns:p14="http://schemas.microsoft.com/office/powerpoint/2010/main" val="2131896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5C020A-FF2B-794C-AC2B-E8051646D29E}"/>
              </a:ext>
            </a:extLst>
          </p:cNvPr>
          <p:cNvSpPr txBox="1">
            <a:spLocks/>
          </p:cNvSpPr>
          <p:nvPr/>
        </p:nvSpPr>
        <p:spPr>
          <a:xfrm>
            <a:off x="2794801" y="3529359"/>
            <a:ext cx="8449461" cy="1055378"/>
          </a:xfrm>
          <a:prstGeom prst="rect">
            <a:avLst/>
          </a:prstGeom>
          <a:no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5000" b="1">
                <a:solidFill>
                  <a:schemeClr val="bg1"/>
                </a:solidFill>
                <a:latin typeface="Sofia Pro" pitchFamily="2" charset="77"/>
              </a:rPr>
              <a:t>External communication</a:t>
            </a:r>
          </a:p>
        </p:txBody>
      </p:sp>
      <p:cxnSp>
        <p:nvCxnSpPr>
          <p:cNvPr id="5" name="Straight Connector 4">
            <a:extLst>
              <a:ext uri="{FF2B5EF4-FFF2-40B4-BE49-F238E27FC236}">
                <a16:creationId xmlns:a16="http://schemas.microsoft.com/office/drawing/2014/main" id="{8FB48564-D0EA-7D4B-B755-721A374A3767}"/>
              </a:ext>
            </a:extLst>
          </p:cNvPr>
          <p:cNvCxnSpPr>
            <a:cxnSpLocks/>
          </p:cNvCxnSpPr>
          <p:nvPr/>
        </p:nvCxnSpPr>
        <p:spPr>
          <a:xfrm flipV="1">
            <a:off x="2923188" y="4690674"/>
            <a:ext cx="6862838" cy="1"/>
          </a:xfrm>
          <a:prstGeom prst="line">
            <a:avLst/>
          </a:prstGeom>
          <a:ln w="88900" cmpd="sng">
            <a:solidFill>
              <a:srgbClr val="FF4785"/>
            </a:solidFill>
          </a:ln>
          <a:effectLst/>
        </p:spPr>
        <p:style>
          <a:lnRef idx="2">
            <a:schemeClr val="accent1"/>
          </a:lnRef>
          <a:fillRef idx="0">
            <a:schemeClr val="accent1"/>
          </a:fillRef>
          <a:effectRef idx="1">
            <a:schemeClr val="accent1"/>
          </a:effectRef>
          <a:fontRef idx="minor">
            <a:schemeClr val="tx1"/>
          </a:fontRef>
        </p:style>
      </p:cxnSp>
      <p:sp>
        <p:nvSpPr>
          <p:cNvPr id="6" name="Text Placeholder 2">
            <a:extLst>
              <a:ext uri="{FF2B5EF4-FFF2-40B4-BE49-F238E27FC236}">
                <a16:creationId xmlns:a16="http://schemas.microsoft.com/office/drawing/2014/main" id="{97A8D3A2-0C6D-E546-9255-7F5F3B52F32A}"/>
              </a:ext>
            </a:extLst>
          </p:cNvPr>
          <p:cNvSpPr txBox="1">
            <a:spLocks/>
          </p:cNvSpPr>
          <p:nvPr/>
        </p:nvSpPr>
        <p:spPr>
          <a:xfrm>
            <a:off x="2794801" y="5062052"/>
            <a:ext cx="7146867" cy="864085"/>
          </a:xfrm>
          <a:prstGeom prst="rect">
            <a:avLst/>
          </a:prstGeom>
        </p:spPr>
        <p:txBody>
          <a:bodyPr vert="horz" lIns="91421" tIns="45710" rIns="91421" bIns="45710" rtlCol="0" anchor="t">
            <a:noAutofit/>
          </a:bodyPr>
          <a:lstStyle>
            <a:lvl1pPr marL="0" indent="0" algn="l" defTabSz="609423" rtl="0" eaLnBrk="1" latinLnBrk="0" hangingPunct="1">
              <a:spcBef>
                <a:spcPct val="20000"/>
              </a:spcBef>
              <a:buFont typeface="Arial"/>
              <a:buNone/>
              <a:defRPr lang="en-US" sz="2400" b="0" i="0" kern="1200" spc="53" baseline="0" smtClean="0">
                <a:solidFill>
                  <a:srgbClr val="0B2265"/>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53" baseline="0" dirty="0">
                <a:solidFill>
                  <a:srgbClr val="2D2D2D"/>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spc="0">
                <a:solidFill>
                  <a:schemeClr val="bg1"/>
                </a:solidFill>
                <a:latin typeface="Sofia Pro Regular" pitchFamily="2" charset="77"/>
              </a:rPr>
              <a:t>Let people know they can now make mobile donations using the Payconiq by </a:t>
            </a:r>
            <a:r>
              <a:rPr lang="en-US" sz="2000" spc="0" err="1">
                <a:solidFill>
                  <a:schemeClr val="bg1"/>
                </a:solidFill>
                <a:latin typeface="Sofia Pro Regular" pitchFamily="2" charset="77"/>
              </a:rPr>
              <a:t>Bancontact</a:t>
            </a:r>
            <a:r>
              <a:rPr lang="en-US" sz="2000" spc="0">
                <a:solidFill>
                  <a:schemeClr val="bg1"/>
                </a:solidFill>
                <a:latin typeface="Sofia Pro Regular" pitchFamily="2" charset="77"/>
              </a:rPr>
              <a:t> app or another banking app that supports </a:t>
            </a:r>
            <a:r>
              <a:rPr lang="en-US" sz="2000" spc="0" err="1">
                <a:solidFill>
                  <a:schemeClr val="bg1"/>
                </a:solidFill>
                <a:latin typeface="Sofia Pro Regular" pitchFamily="2" charset="77"/>
              </a:rPr>
              <a:t>Payconiq</a:t>
            </a:r>
            <a:endParaRPr lang="en-US" sz="2000" spc="0">
              <a:solidFill>
                <a:schemeClr val="bg1"/>
              </a:solidFill>
              <a:latin typeface="Sofia Pro Regular" pitchFamily="2" charset="77"/>
            </a:endParaRPr>
          </a:p>
        </p:txBody>
      </p:sp>
    </p:spTree>
    <p:extLst>
      <p:ext uri="{BB962C8B-B14F-4D97-AF65-F5344CB8AC3E}">
        <p14:creationId xmlns:p14="http://schemas.microsoft.com/office/powerpoint/2010/main" val="3828360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D545FB-DBCF-A649-836C-02071B36B5E2}"/>
              </a:ext>
            </a:extLst>
          </p:cNvPr>
          <p:cNvSpPr txBox="1">
            <a:spLocks/>
          </p:cNvSpPr>
          <p:nvPr/>
        </p:nvSpPr>
        <p:spPr>
          <a:xfrm>
            <a:off x="2794801" y="3529359"/>
            <a:ext cx="8449461" cy="1055378"/>
          </a:xfrm>
          <a:prstGeom prst="rect">
            <a:avLst/>
          </a:prstGeom>
          <a:no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nl-BE" sz="5000" b="1">
                <a:solidFill>
                  <a:srgbClr val="0B2265"/>
                </a:solidFill>
                <a:latin typeface="Sofia Pro" pitchFamily="2" charset="77"/>
              </a:rPr>
              <a:t>External mailing </a:t>
            </a:r>
            <a:endParaRPr lang="en-US" sz="5000" b="1">
              <a:solidFill>
                <a:srgbClr val="0B2265"/>
              </a:solidFill>
              <a:latin typeface="Sofia Pro" pitchFamily="2" charset="77"/>
            </a:endParaRPr>
          </a:p>
        </p:txBody>
      </p:sp>
      <p:cxnSp>
        <p:nvCxnSpPr>
          <p:cNvPr id="5" name="Straight Connector 4">
            <a:extLst>
              <a:ext uri="{FF2B5EF4-FFF2-40B4-BE49-F238E27FC236}">
                <a16:creationId xmlns:a16="http://schemas.microsoft.com/office/drawing/2014/main" id="{59AD4FB2-AD7B-9F4F-BD18-B1C7A28CAED8}"/>
              </a:ext>
            </a:extLst>
          </p:cNvPr>
          <p:cNvCxnSpPr>
            <a:cxnSpLocks/>
          </p:cNvCxnSpPr>
          <p:nvPr/>
        </p:nvCxnSpPr>
        <p:spPr>
          <a:xfrm flipV="1">
            <a:off x="2923188" y="4690676"/>
            <a:ext cx="7962063" cy="1"/>
          </a:xfrm>
          <a:prstGeom prst="line">
            <a:avLst/>
          </a:prstGeom>
          <a:ln w="88900" cmpd="sng">
            <a:solidFill>
              <a:srgbClr val="FF4785"/>
            </a:solidFill>
          </a:ln>
          <a:effectLst/>
        </p:spPr>
        <p:style>
          <a:lnRef idx="2">
            <a:schemeClr val="accent1"/>
          </a:lnRef>
          <a:fillRef idx="0">
            <a:schemeClr val="accent1"/>
          </a:fillRef>
          <a:effectRef idx="1">
            <a:schemeClr val="accent1"/>
          </a:effectRef>
          <a:fontRef idx="minor">
            <a:schemeClr val="tx1"/>
          </a:fontRef>
        </p:style>
      </p:cxnSp>
      <p:sp>
        <p:nvSpPr>
          <p:cNvPr id="7" name="Text Placeholder 2">
            <a:extLst>
              <a:ext uri="{FF2B5EF4-FFF2-40B4-BE49-F238E27FC236}">
                <a16:creationId xmlns:a16="http://schemas.microsoft.com/office/drawing/2014/main" id="{56B29AD7-3498-304C-8A73-997B2FA545EC}"/>
              </a:ext>
            </a:extLst>
          </p:cNvPr>
          <p:cNvSpPr txBox="1">
            <a:spLocks/>
          </p:cNvSpPr>
          <p:nvPr/>
        </p:nvSpPr>
        <p:spPr>
          <a:xfrm>
            <a:off x="2794802" y="5062052"/>
            <a:ext cx="7021551" cy="864085"/>
          </a:xfrm>
          <a:prstGeom prst="rect">
            <a:avLst/>
          </a:prstGeom>
        </p:spPr>
        <p:txBody>
          <a:bodyPr vert="horz" lIns="91421" tIns="45710" rIns="91421" bIns="45710" rtlCol="0" anchor="t">
            <a:noAutofit/>
          </a:bodyPr>
          <a:lstStyle>
            <a:lvl1pPr marL="0" indent="0" algn="l" defTabSz="609423" rtl="0" eaLnBrk="1" latinLnBrk="0" hangingPunct="1">
              <a:spcBef>
                <a:spcPct val="20000"/>
              </a:spcBef>
              <a:buFont typeface="Arial"/>
              <a:buNone/>
              <a:defRPr lang="en-US" sz="2400" b="0" i="0" kern="1200" spc="53" baseline="0" smtClean="0">
                <a:solidFill>
                  <a:srgbClr val="0B2265"/>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53" baseline="0" dirty="0">
                <a:solidFill>
                  <a:srgbClr val="2D2D2D"/>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spc="0">
                <a:solidFill>
                  <a:schemeClr val="bg1">
                    <a:lumMod val="50000"/>
                  </a:schemeClr>
                </a:solidFill>
                <a:latin typeface="Sofia Pro Light" pitchFamily="2" charset="77"/>
              </a:rPr>
              <a:t>Mailing you can use to let people know they can now make mobile donations using the Payconiq by </a:t>
            </a:r>
            <a:r>
              <a:rPr lang="en-US" sz="2000" spc="0" err="1">
                <a:solidFill>
                  <a:schemeClr val="bg1">
                    <a:lumMod val="50000"/>
                  </a:schemeClr>
                </a:solidFill>
                <a:latin typeface="Sofia Pro Light" pitchFamily="2" charset="77"/>
              </a:rPr>
              <a:t>Bancontact</a:t>
            </a:r>
            <a:r>
              <a:rPr lang="en-US" sz="2000" spc="0">
                <a:solidFill>
                  <a:schemeClr val="bg1">
                    <a:lumMod val="50000"/>
                  </a:schemeClr>
                </a:solidFill>
                <a:latin typeface="Sofia Pro Light" pitchFamily="2" charset="77"/>
              </a:rPr>
              <a:t> app or another banking app that supports </a:t>
            </a:r>
            <a:r>
              <a:rPr lang="en-US" sz="2000" spc="0" err="1">
                <a:solidFill>
                  <a:schemeClr val="bg1">
                    <a:lumMod val="50000"/>
                  </a:schemeClr>
                </a:solidFill>
                <a:latin typeface="Sofia Pro Light" pitchFamily="2" charset="77"/>
              </a:rPr>
              <a:t>Payconiq</a:t>
            </a:r>
            <a:r>
              <a:rPr lang="en-US" sz="2000" spc="0">
                <a:solidFill>
                  <a:schemeClr val="bg1">
                    <a:lumMod val="50000"/>
                  </a:schemeClr>
                </a:solidFill>
                <a:latin typeface="Sofia Pro Light" pitchFamily="2" charset="77"/>
              </a:rPr>
              <a:t> </a:t>
            </a:r>
            <a:endParaRPr lang="nl-BE" sz="2000" spc="0">
              <a:solidFill>
                <a:schemeClr val="bg1">
                  <a:lumMod val="50000"/>
                </a:schemeClr>
              </a:solidFill>
              <a:latin typeface="Sofia Pro Light" pitchFamily="2" charset="77"/>
            </a:endParaRPr>
          </a:p>
        </p:txBody>
      </p:sp>
    </p:spTree>
    <p:extLst>
      <p:ext uri="{BB962C8B-B14F-4D97-AF65-F5344CB8AC3E}">
        <p14:creationId xmlns:p14="http://schemas.microsoft.com/office/powerpoint/2010/main" val="2538271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ADBF0-7D73-F544-984E-8254812B44A9}"/>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5" name="Rectangle 4">
            <a:extLst>
              <a:ext uri="{FF2B5EF4-FFF2-40B4-BE49-F238E27FC236}">
                <a16:creationId xmlns:a16="http://schemas.microsoft.com/office/drawing/2014/main" id="{94641CE2-97F8-F448-B0B2-82086E41226B}"/>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 name="TextBox 5">
            <a:extLst>
              <a:ext uri="{FF2B5EF4-FFF2-40B4-BE49-F238E27FC236}">
                <a16:creationId xmlns:a16="http://schemas.microsoft.com/office/drawing/2014/main" id="{97CCBA80-ED45-3747-90FD-0EB72B7658D5}"/>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28</a:t>
            </a:r>
          </a:p>
        </p:txBody>
      </p:sp>
      <p:sp>
        <p:nvSpPr>
          <p:cNvPr id="7" name="Title 1">
            <a:extLst>
              <a:ext uri="{FF2B5EF4-FFF2-40B4-BE49-F238E27FC236}">
                <a16:creationId xmlns:a16="http://schemas.microsoft.com/office/drawing/2014/main" id="{A50197FB-7C29-4D40-ABA8-0C2AA58497EF}"/>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SHORT MAILING – ANNOUNCEMENT </a:t>
            </a:r>
            <a:r>
              <a:rPr lang="nl-BE" sz="2000" b="1" spc="0">
                <a:solidFill>
                  <a:srgbClr val="0B2265"/>
                </a:solidFill>
                <a:latin typeface="Sofia Pro" pitchFamily="2" charset="77"/>
              </a:rPr>
              <a:t>NL</a:t>
            </a:r>
          </a:p>
        </p:txBody>
      </p:sp>
      <p:cxnSp>
        <p:nvCxnSpPr>
          <p:cNvPr id="8" name="Straight Connector 7">
            <a:extLst>
              <a:ext uri="{FF2B5EF4-FFF2-40B4-BE49-F238E27FC236}">
                <a16:creationId xmlns:a16="http://schemas.microsoft.com/office/drawing/2014/main" id="{D621434A-D7E1-A640-B238-E91F1A5F655F}"/>
              </a:ext>
            </a:extLst>
          </p:cNvPr>
          <p:cNvCxnSpPr>
            <a:cxnSpLocks/>
          </p:cNvCxnSpPr>
          <p:nvPr/>
        </p:nvCxnSpPr>
        <p:spPr>
          <a:xfrm>
            <a:off x="928688" y="1091382"/>
            <a:ext cx="4636370"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1702E5AF-FC50-41C9-B16F-DF083E54DFC5}"/>
              </a:ext>
            </a:extLst>
          </p:cNvPr>
          <p:cNvSpPr/>
          <p:nvPr/>
        </p:nvSpPr>
        <p:spPr>
          <a:xfrm>
            <a:off x="798273" y="1524694"/>
            <a:ext cx="4617007" cy="2308324"/>
          </a:xfrm>
          <a:prstGeom prst="rect">
            <a:avLst/>
          </a:prstGeom>
        </p:spPr>
        <p:txBody>
          <a:bodyPr wrap="square">
            <a:spAutoFit/>
          </a:bodyPr>
          <a:lstStyle/>
          <a:p>
            <a:r>
              <a:rPr lang="nl-BE" sz="1800">
                <a:solidFill>
                  <a:schemeClr val="bg1">
                    <a:lumMod val="50000"/>
                  </a:schemeClr>
                </a:solidFill>
                <a:latin typeface="Sofia Pro Light" pitchFamily="2" charset="77"/>
              </a:rPr>
              <a:t>You can use this external mailing to announce to your target audience that mobile donations are now an option via Payconiq. This mailing can either be integrated into an existing mail or serve as a news flash. </a:t>
            </a:r>
          </a:p>
          <a:p>
            <a:endParaRPr lang="nl-BE" sz="1800">
              <a:solidFill>
                <a:schemeClr val="bg1">
                  <a:lumMod val="50000"/>
                </a:schemeClr>
              </a:solidFill>
              <a:latin typeface="Sofia Pro Light" pitchFamily="2" charset="77"/>
            </a:endParaRPr>
          </a:p>
          <a:p>
            <a:r>
              <a:rPr lang="en-US" sz="1800">
                <a:solidFill>
                  <a:schemeClr val="bg1">
                    <a:lumMod val="50000"/>
                  </a:schemeClr>
                </a:solidFill>
                <a:latin typeface="Sofia Pro Light" pitchFamily="2" charset="77"/>
              </a:rPr>
              <a:t>Please adapt as you wish to the TOV of your organization. </a:t>
            </a:r>
          </a:p>
        </p:txBody>
      </p:sp>
      <p:pic>
        <p:nvPicPr>
          <p:cNvPr id="3" name="Picture 2" descr="Graphical user interface, text, application, Word&#10;&#10;Description automatically generated">
            <a:extLst>
              <a:ext uri="{FF2B5EF4-FFF2-40B4-BE49-F238E27FC236}">
                <a16:creationId xmlns:a16="http://schemas.microsoft.com/office/drawing/2014/main" id="{FF83F029-C6BE-49DE-4FE4-2ADC28813CB1}"/>
              </a:ext>
            </a:extLst>
          </p:cNvPr>
          <p:cNvPicPr>
            <a:picLocks noChangeAspect="1"/>
          </p:cNvPicPr>
          <p:nvPr/>
        </p:nvPicPr>
        <p:blipFill>
          <a:blip r:embed="rId3"/>
          <a:stretch>
            <a:fillRect/>
          </a:stretch>
        </p:blipFill>
        <p:spPr>
          <a:xfrm>
            <a:off x="5415280" y="1405830"/>
            <a:ext cx="6178372" cy="4477684"/>
          </a:xfrm>
          <a:prstGeom prst="rect">
            <a:avLst/>
          </a:prstGeom>
        </p:spPr>
      </p:pic>
    </p:spTree>
    <p:extLst>
      <p:ext uri="{BB962C8B-B14F-4D97-AF65-F5344CB8AC3E}">
        <p14:creationId xmlns:p14="http://schemas.microsoft.com/office/powerpoint/2010/main" val="2280715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99A972-6443-7643-897B-5C607A9693B5}"/>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5" name="Rectangle 4">
            <a:extLst>
              <a:ext uri="{FF2B5EF4-FFF2-40B4-BE49-F238E27FC236}">
                <a16:creationId xmlns:a16="http://schemas.microsoft.com/office/drawing/2014/main" id="{C5A8CA54-1F08-7143-9C31-1325DD06FE53}"/>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 name="TextBox 5">
            <a:extLst>
              <a:ext uri="{FF2B5EF4-FFF2-40B4-BE49-F238E27FC236}">
                <a16:creationId xmlns:a16="http://schemas.microsoft.com/office/drawing/2014/main" id="{5F67E0DE-27A7-674E-8707-E91A4632F510}"/>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29</a:t>
            </a:r>
          </a:p>
        </p:txBody>
      </p:sp>
      <p:sp>
        <p:nvSpPr>
          <p:cNvPr id="7" name="Text Placeholder 2">
            <a:extLst>
              <a:ext uri="{FF2B5EF4-FFF2-40B4-BE49-F238E27FC236}">
                <a16:creationId xmlns:a16="http://schemas.microsoft.com/office/drawing/2014/main" id="{D38519D9-14FC-A44A-A0A1-32424232D59B}"/>
              </a:ext>
            </a:extLst>
          </p:cNvPr>
          <p:cNvSpPr txBox="1">
            <a:spLocks/>
          </p:cNvSpPr>
          <p:nvPr/>
        </p:nvSpPr>
        <p:spPr>
          <a:xfrm>
            <a:off x="841745" y="1373513"/>
            <a:ext cx="10402518" cy="4716650"/>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endParaRPr lang="nl-BE" sz="1800" spc="0">
              <a:solidFill>
                <a:schemeClr val="bg1">
                  <a:lumMod val="50000"/>
                </a:schemeClr>
              </a:solidFill>
              <a:latin typeface="Sofia Pro Light" pitchFamily="2" charset="77"/>
            </a:endParaRPr>
          </a:p>
          <a:p>
            <a:pPr marL="0" indent="0">
              <a:buNone/>
            </a:pPr>
            <a:endParaRPr lang="nl-BE" sz="1800" spc="0">
              <a:solidFill>
                <a:schemeClr val="bg1">
                  <a:lumMod val="50000"/>
                </a:schemeClr>
              </a:solidFill>
              <a:latin typeface="Sofia Pro Light" pitchFamily="2" charset="77"/>
            </a:endParaRPr>
          </a:p>
        </p:txBody>
      </p:sp>
      <p:sp>
        <p:nvSpPr>
          <p:cNvPr id="10" name="Title 1">
            <a:extLst>
              <a:ext uri="{FF2B5EF4-FFF2-40B4-BE49-F238E27FC236}">
                <a16:creationId xmlns:a16="http://schemas.microsoft.com/office/drawing/2014/main" id="{B3D0000E-0FFA-E849-B1CD-4246DF510C07}"/>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SHORT MAILING – ANNOUNCEMENT </a:t>
            </a:r>
            <a:r>
              <a:rPr lang="nl-BE" sz="2000" b="1" spc="0">
                <a:solidFill>
                  <a:srgbClr val="0B2265"/>
                </a:solidFill>
                <a:latin typeface="Sofia Pro" pitchFamily="2" charset="77"/>
              </a:rPr>
              <a:t>FR</a:t>
            </a:r>
          </a:p>
        </p:txBody>
      </p:sp>
      <p:cxnSp>
        <p:nvCxnSpPr>
          <p:cNvPr id="11" name="Straight Connector 10">
            <a:extLst>
              <a:ext uri="{FF2B5EF4-FFF2-40B4-BE49-F238E27FC236}">
                <a16:creationId xmlns:a16="http://schemas.microsoft.com/office/drawing/2014/main" id="{F592398F-0B60-1849-BD29-F73C8B4C59C7}"/>
              </a:ext>
            </a:extLst>
          </p:cNvPr>
          <p:cNvCxnSpPr>
            <a:cxnSpLocks/>
          </p:cNvCxnSpPr>
          <p:nvPr/>
        </p:nvCxnSpPr>
        <p:spPr>
          <a:xfrm>
            <a:off x="928688" y="1091382"/>
            <a:ext cx="4636370"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13CC163D-1CC3-4546-94F4-8D1DB8E4439E}"/>
              </a:ext>
            </a:extLst>
          </p:cNvPr>
          <p:cNvSpPr/>
          <p:nvPr/>
        </p:nvSpPr>
        <p:spPr>
          <a:xfrm>
            <a:off x="798273" y="1524694"/>
            <a:ext cx="4617007" cy="2308324"/>
          </a:xfrm>
          <a:prstGeom prst="rect">
            <a:avLst/>
          </a:prstGeom>
        </p:spPr>
        <p:txBody>
          <a:bodyPr wrap="square">
            <a:spAutoFit/>
          </a:bodyPr>
          <a:lstStyle/>
          <a:p>
            <a:r>
              <a:rPr lang="nl-BE" sz="1800">
                <a:solidFill>
                  <a:schemeClr val="bg1">
                    <a:lumMod val="50000"/>
                  </a:schemeClr>
                </a:solidFill>
                <a:latin typeface="Sofia Pro Light" pitchFamily="2" charset="77"/>
              </a:rPr>
              <a:t>You can use this external mailing to announce to your target audience that mobile donations are now an option via Payconiq. This mailing can either be integrated into an existing mail or serve as a news flash. </a:t>
            </a:r>
          </a:p>
          <a:p>
            <a:endParaRPr lang="nl-BE" sz="1800">
              <a:solidFill>
                <a:schemeClr val="bg1">
                  <a:lumMod val="50000"/>
                </a:schemeClr>
              </a:solidFill>
              <a:latin typeface="Sofia Pro Light" pitchFamily="2" charset="77"/>
            </a:endParaRPr>
          </a:p>
          <a:p>
            <a:r>
              <a:rPr lang="en-US" sz="1800">
                <a:solidFill>
                  <a:schemeClr val="bg1">
                    <a:lumMod val="50000"/>
                  </a:schemeClr>
                </a:solidFill>
                <a:latin typeface="Sofia Pro Light" pitchFamily="2" charset="77"/>
              </a:rPr>
              <a:t>Please adapt as you wish to the TOV of your organization. </a:t>
            </a:r>
          </a:p>
        </p:txBody>
      </p:sp>
      <p:pic>
        <p:nvPicPr>
          <p:cNvPr id="2" name="Picture 1">
            <a:extLst>
              <a:ext uri="{FF2B5EF4-FFF2-40B4-BE49-F238E27FC236}">
                <a16:creationId xmlns:a16="http://schemas.microsoft.com/office/drawing/2014/main" id="{07A010A4-1C18-200C-DBBB-15043AE7C259}"/>
              </a:ext>
            </a:extLst>
          </p:cNvPr>
          <p:cNvPicPr>
            <a:picLocks noChangeAspect="1"/>
          </p:cNvPicPr>
          <p:nvPr/>
        </p:nvPicPr>
        <p:blipFill>
          <a:blip r:embed="rId3"/>
          <a:srcRect/>
          <a:stretch/>
        </p:blipFill>
        <p:spPr>
          <a:xfrm>
            <a:off x="5415280" y="1405830"/>
            <a:ext cx="6178371" cy="4477684"/>
          </a:xfrm>
          <a:prstGeom prst="rect">
            <a:avLst/>
          </a:prstGeom>
        </p:spPr>
      </p:pic>
    </p:spTree>
    <p:extLst>
      <p:ext uri="{BB962C8B-B14F-4D97-AF65-F5344CB8AC3E}">
        <p14:creationId xmlns:p14="http://schemas.microsoft.com/office/powerpoint/2010/main" val="4218469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43FF8D-26D2-4C6C-90F1-DFB3645FCD90}"/>
              </a:ext>
            </a:extLst>
          </p:cNvPr>
          <p:cNvSpPr>
            <a:spLocks noGrp="1"/>
          </p:cNvSpPr>
          <p:nvPr>
            <p:ph type="body" sz="quarter" idx="13"/>
          </p:nvPr>
        </p:nvSpPr>
        <p:spPr>
          <a:xfrm>
            <a:off x="841745" y="1373513"/>
            <a:ext cx="10402518" cy="742886"/>
          </a:xfrm>
        </p:spPr>
        <p:txBody>
          <a:bodyPr/>
          <a:lstStyle/>
          <a:p>
            <a:pPr marL="0" indent="0">
              <a:buNone/>
            </a:pPr>
            <a:r>
              <a:rPr lang="nl-BE" sz="1800" spc="0">
                <a:solidFill>
                  <a:schemeClr val="bg1">
                    <a:lumMod val="50000"/>
                  </a:schemeClr>
                </a:solidFill>
                <a:latin typeface="Sofia Pro Light" pitchFamily="2" charset="77"/>
              </a:rPr>
              <a:t>You can integrate this news item on your website to announce that mobile donations are now an option via Payconiq.</a:t>
            </a:r>
          </a:p>
          <a:p>
            <a:pPr marL="0" indent="0">
              <a:buNone/>
            </a:pPr>
            <a:endParaRPr lang="nl-BE" sz="1800" spc="0">
              <a:solidFill>
                <a:schemeClr val="bg1">
                  <a:lumMod val="50000"/>
                </a:schemeClr>
              </a:solidFill>
              <a:latin typeface="Sofia Pro Light" pitchFamily="2" charset="77"/>
            </a:endParaRPr>
          </a:p>
        </p:txBody>
      </p:sp>
      <p:sp>
        <p:nvSpPr>
          <p:cNvPr id="4" name="Rectangle 3">
            <a:extLst>
              <a:ext uri="{FF2B5EF4-FFF2-40B4-BE49-F238E27FC236}">
                <a16:creationId xmlns:a16="http://schemas.microsoft.com/office/drawing/2014/main" id="{2C6D6603-C232-634E-A7C9-12EE96693F59}"/>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5" name="Rectangle 4">
            <a:extLst>
              <a:ext uri="{FF2B5EF4-FFF2-40B4-BE49-F238E27FC236}">
                <a16:creationId xmlns:a16="http://schemas.microsoft.com/office/drawing/2014/main" id="{76D9F151-BCAC-F048-BFE8-58E925E6FC85}"/>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 name="TextBox 5">
            <a:extLst>
              <a:ext uri="{FF2B5EF4-FFF2-40B4-BE49-F238E27FC236}">
                <a16:creationId xmlns:a16="http://schemas.microsoft.com/office/drawing/2014/main" id="{957EE75F-1839-3F42-A590-2A4AA7748643}"/>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30</a:t>
            </a:r>
          </a:p>
        </p:txBody>
      </p:sp>
      <p:sp>
        <p:nvSpPr>
          <p:cNvPr id="7" name="Title 1">
            <a:extLst>
              <a:ext uri="{FF2B5EF4-FFF2-40B4-BE49-F238E27FC236}">
                <a16:creationId xmlns:a16="http://schemas.microsoft.com/office/drawing/2014/main" id="{FB3F75A3-29E5-8E4F-A475-3BD7F1749551}"/>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NEWS ITEM </a:t>
            </a:r>
            <a:r>
              <a:rPr lang="nl-BE" sz="2000" b="1" spc="0">
                <a:solidFill>
                  <a:srgbClr val="0B2265"/>
                </a:solidFill>
                <a:latin typeface="Sofia Pro" pitchFamily="2" charset="77"/>
              </a:rPr>
              <a:t>NL</a:t>
            </a:r>
            <a:endParaRPr lang="nl-BE" sz="2000" b="1" spc="0">
              <a:solidFill>
                <a:srgbClr val="FF0000"/>
              </a:solidFill>
              <a:latin typeface="Sofia Pro" pitchFamily="2" charset="77"/>
            </a:endParaRPr>
          </a:p>
        </p:txBody>
      </p:sp>
      <p:cxnSp>
        <p:nvCxnSpPr>
          <p:cNvPr id="8" name="Straight Connector 7">
            <a:extLst>
              <a:ext uri="{FF2B5EF4-FFF2-40B4-BE49-F238E27FC236}">
                <a16:creationId xmlns:a16="http://schemas.microsoft.com/office/drawing/2014/main" id="{0E53F447-0E1D-DA45-8D33-7C3616EE9F00}"/>
              </a:ext>
            </a:extLst>
          </p:cNvPr>
          <p:cNvCxnSpPr>
            <a:cxnSpLocks/>
          </p:cNvCxnSpPr>
          <p:nvPr/>
        </p:nvCxnSpPr>
        <p:spPr>
          <a:xfrm>
            <a:off x="928688" y="1091382"/>
            <a:ext cx="1711642"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DE3242D-372D-4A91-9A6E-D2CF25347996}"/>
              </a:ext>
            </a:extLst>
          </p:cNvPr>
          <p:cNvSpPr txBox="1"/>
          <p:nvPr/>
        </p:nvSpPr>
        <p:spPr>
          <a:xfrm>
            <a:off x="841745" y="2180269"/>
            <a:ext cx="9923929" cy="4354480"/>
          </a:xfrm>
          <a:prstGeom prst="rect">
            <a:avLst/>
          </a:prstGeom>
        </p:spPr>
        <p:txBody>
          <a:bodyPr vert="horz" wrap="square" lIns="91421" tIns="45710" rIns="91421" bIns="45710" rtlCol="0" anchor="t" anchorCtr="0">
            <a:noAutofit/>
          </a:bodyPr>
          <a:lstStyle/>
          <a:p>
            <a:endParaRPr lang="nl-BE" sz="1600" b="1">
              <a:latin typeface="Sofia Pro Light"/>
            </a:endParaRPr>
          </a:p>
          <a:p>
            <a:endParaRPr lang="nl-BE" sz="1600" b="1">
              <a:latin typeface="Sofia Pro Light"/>
            </a:endParaRPr>
          </a:p>
          <a:p>
            <a:endParaRPr lang="nl-BE" sz="1600" b="1">
              <a:latin typeface="Sofia Pro Light"/>
            </a:endParaRPr>
          </a:p>
          <a:p>
            <a:endParaRPr lang="nl-BE" sz="1600" b="1">
              <a:latin typeface="Sofia Pro Light"/>
            </a:endParaRPr>
          </a:p>
          <a:p>
            <a:endParaRPr lang="nl-BE" sz="1600" b="1">
              <a:latin typeface="Sofia Pro Light"/>
            </a:endParaRPr>
          </a:p>
          <a:p>
            <a:endParaRPr lang="nl-BE" sz="1600" b="1">
              <a:latin typeface="Sofia Pro Light"/>
            </a:endParaRPr>
          </a:p>
          <a:p>
            <a:endParaRPr lang="nl-BE" sz="1600" b="1">
              <a:latin typeface="Sofia Pro Light"/>
            </a:endParaRPr>
          </a:p>
          <a:p>
            <a:endParaRPr lang="nl-BE" sz="2000" b="1"/>
          </a:p>
          <a:p>
            <a:pPr>
              <a:spcBef>
                <a:spcPct val="20000"/>
              </a:spcBef>
            </a:pPr>
            <a:endParaRPr lang="en-US" sz="2000" spc="80">
              <a:latin typeface="Assistant" charset="0"/>
              <a:ea typeface="Assistant" charset="0"/>
              <a:cs typeface="Assistant" charset="0"/>
            </a:endParaRPr>
          </a:p>
        </p:txBody>
      </p:sp>
      <p:pic>
        <p:nvPicPr>
          <p:cNvPr id="11" name="Picture 10" descr="A screenshot of a cell phone&#10;&#10;Description automatically generated">
            <a:extLst>
              <a:ext uri="{FF2B5EF4-FFF2-40B4-BE49-F238E27FC236}">
                <a16:creationId xmlns:a16="http://schemas.microsoft.com/office/drawing/2014/main" id="{65423D4E-8C7F-4E5F-BB63-3E6E074B6B3B}"/>
              </a:ext>
            </a:extLst>
          </p:cNvPr>
          <p:cNvPicPr>
            <a:picLocks noChangeAspect="1"/>
          </p:cNvPicPr>
          <p:nvPr/>
        </p:nvPicPr>
        <p:blipFill>
          <a:blip r:embed="rId2"/>
          <a:stretch>
            <a:fillRect/>
          </a:stretch>
        </p:blipFill>
        <p:spPr>
          <a:xfrm>
            <a:off x="3818603" y="2664512"/>
            <a:ext cx="4554794" cy="3385994"/>
          </a:xfrm>
          <a:prstGeom prst="rect">
            <a:avLst/>
          </a:prstGeom>
        </p:spPr>
      </p:pic>
    </p:spTree>
    <p:extLst>
      <p:ext uri="{BB962C8B-B14F-4D97-AF65-F5344CB8AC3E}">
        <p14:creationId xmlns:p14="http://schemas.microsoft.com/office/powerpoint/2010/main" val="3697950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43FF8D-26D2-4C6C-90F1-DFB3645FCD90}"/>
              </a:ext>
            </a:extLst>
          </p:cNvPr>
          <p:cNvSpPr>
            <a:spLocks noGrp="1"/>
          </p:cNvSpPr>
          <p:nvPr>
            <p:ph type="body" sz="quarter" idx="13"/>
          </p:nvPr>
        </p:nvSpPr>
        <p:spPr>
          <a:xfrm>
            <a:off x="841745" y="1373513"/>
            <a:ext cx="10402518" cy="742886"/>
          </a:xfrm>
        </p:spPr>
        <p:txBody>
          <a:bodyPr/>
          <a:lstStyle/>
          <a:p>
            <a:pPr marL="0" indent="0">
              <a:buNone/>
            </a:pPr>
            <a:r>
              <a:rPr lang="nl-BE" sz="1800" spc="0">
                <a:solidFill>
                  <a:schemeClr val="bg1">
                    <a:lumMod val="50000"/>
                  </a:schemeClr>
                </a:solidFill>
                <a:latin typeface="Sofia Pro Light" pitchFamily="2" charset="77"/>
              </a:rPr>
              <a:t>You can integrate this news item on your website to announce that mobile donations are now an option via Payconiq.</a:t>
            </a:r>
          </a:p>
          <a:p>
            <a:pPr marL="0" indent="0">
              <a:buNone/>
            </a:pPr>
            <a:endParaRPr lang="nl-BE" sz="1800" spc="0">
              <a:solidFill>
                <a:schemeClr val="bg1">
                  <a:lumMod val="50000"/>
                </a:schemeClr>
              </a:solidFill>
              <a:latin typeface="Sofia Pro Light" pitchFamily="2" charset="77"/>
            </a:endParaRPr>
          </a:p>
        </p:txBody>
      </p:sp>
      <p:sp>
        <p:nvSpPr>
          <p:cNvPr id="4" name="Rectangle 3">
            <a:extLst>
              <a:ext uri="{FF2B5EF4-FFF2-40B4-BE49-F238E27FC236}">
                <a16:creationId xmlns:a16="http://schemas.microsoft.com/office/drawing/2014/main" id="{2C6D6603-C232-634E-A7C9-12EE96693F59}"/>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5" name="Rectangle 4">
            <a:extLst>
              <a:ext uri="{FF2B5EF4-FFF2-40B4-BE49-F238E27FC236}">
                <a16:creationId xmlns:a16="http://schemas.microsoft.com/office/drawing/2014/main" id="{76D9F151-BCAC-F048-BFE8-58E925E6FC85}"/>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 name="TextBox 5">
            <a:extLst>
              <a:ext uri="{FF2B5EF4-FFF2-40B4-BE49-F238E27FC236}">
                <a16:creationId xmlns:a16="http://schemas.microsoft.com/office/drawing/2014/main" id="{957EE75F-1839-3F42-A590-2A4AA7748643}"/>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31</a:t>
            </a:r>
          </a:p>
        </p:txBody>
      </p:sp>
      <p:sp>
        <p:nvSpPr>
          <p:cNvPr id="7" name="Title 1">
            <a:extLst>
              <a:ext uri="{FF2B5EF4-FFF2-40B4-BE49-F238E27FC236}">
                <a16:creationId xmlns:a16="http://schemas.microsoft.com/office/drawing/2014/main" id="{FB3F75A3-29E5-8E4F-A475-3BD7F1749551}"/>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NEWS ITEM </a:t>
            </a:r>
            <a:r>
              <a:rPr lang="nl-BE" sz="2000" b="1" spc="0">
                <a:solidFill>
                  <a:srgbClr val="0B2265"/>
                </a:solidFill>
                <a:latin typeface="Sofia Pro" pitchFamily="2" charset="77"/>
              </a:rPr>
              <a:t>FR</a:t>
            </a:r>
            <a:endParaRPr lang="nl-BE" sz="2000" b="1" spc="0">
              <a:solidFill>
                <a:srgbClr val="FF0000"/>
              </a:solidFill>
              <a:latin typeface="Sofia Pro" pitchFamily="2" charset="77"/>
            </a:endParaRPr>
          </a:p>
        </p:txBody>
      </p:sp>
      <p:sp>
        <p:nvSpPr>
          <p:cNvPr id="9" name="TextBox 8">
            <a:extLst>
              <a:ext uri="{FF2B5EF4-FFF2-40B4-BE49-F238E27FC236}">
                <a16:creationId xmlns:a16="http://schemas.microsoft.com/office/drawing/2014/main" id="{FDE3242D-372D-4A91-9A6E-D2CF25347996}"/>
              </a:ext>
            </a:extLst>
          </p:cNvPr>
          <p:cNvSpPr txBox="1"/>
          <p:nvPr/>
        </p:nvSpPr>
        <p:spPr>
          <a:xfrm>
            <a:off x="841745" y="2180269"/>
            <a:ext cx="9923929" cy="4354480"/>
          </a:xfrm>
          <a:prstGeom prst="rect">
            <a:avLst/>
          </a:prstGeom>
        </p:spPr>
        <p:txBody>
          <a:bodyPr vert="horz" wrap="square" lIns="91421" tIns="45710" rIns="91421" bIns="45710" rtlCol="0" anchor="t" anchorCtr="0">
            <a:noAutofit/>
          </a:bodyPr>
          <a:lstStyle/>
          <a:p>
            <a:endParaRPr lang="en-US" sz="1600">
              <a:latin typeface="Sofia Pro Light"/>
            </a:endParaRPr>
          </a:p>
          <a:p>
            <a:endParaRPr lang="nl-BE" sz="1600" b="1">
              <a:latin typeface="Sofia Pro Light"/>
            </a:endParaRPr>
          </a:p>
          <a:p>
            <a:endParaRPr lang="nl-BE" sz="1600" b="1">
              <a:latin typeface="Sofia Pro Light"/>
            </a:endParaRPr>
          </a:p>
          <a:p>
            <a:endParaRPr lang="nl-BE" sz="1600" b="1">
              <a:latin typeface="Sofia Pro Light"/>
            </a:endParaRPr>
          </a:p>
          <a:p>
            <a:endParaRPr lang="nl-BE" sz="1600" b="1">
              <a:latin typeface="Sofia Pro Light"/>
            </a:endParaRPr>
          </a:p>
          <a:p>
            <a:endParaRPr lang="nl-BE" sz="1600" b="1">
              <a:latin typeface="Sofia Pro Light"/>
            </a:endParaRPr>
          </a:p>
          <a:p>
            <a:endParaRPr lang="nl-BE" sz="1600" b="1">
              <a:latin typeface="Sofia Pro Light"/>
            </a:endParaRPr>
          </a:p>
          <a:p>
            <a:endParaRPr lang="nl-BE" sz="1600" b="1">
              <a:latin typeface="Sofia Pro Light"/>
            </a:endParaRPr>
          </a:p>
          <a:p>
            <a:endParaRPr lang="nl-BE" sz="2000" b="1"/>
          </a:p>
          <a:p>
            <a:pPr>
              <a:spcBef>
                <a:spcPct val="20000"/>
              </a:spcBef>
            </a:pPr>
            <a:endParaRPr lang="en-US" sz="2000" spc="80">
              <a:latin typeface="Assistant" charset="0"/>
              <a:ea typeface="Assistant" charset="0"/>
              <a:cs typeface="Assistant" charset="0"/>
            </a:endParaRPr>
          </a:p>
        </p:txBody>
      </p:sp>
      <p:cxnSp>
        <p:nvCxnSpPr>
          <p:cNvPr id="13" name="Straight Connector 12">
            <a:extLst>
              <a:ext uri="{FF2B5EF4-FFF2-40B4-BE49-F238E27FC236}">
                <a16:creationId xmlns:a16="http://schemas.microsoft.com/office/drawing/2014/main" id="{83A4A149-B45D-456E-A4CA-A61B6C0127C6}"/>
              </a:ext>
            </a:extLst>
          </p:cNvPr>
          <p:cNvCxnSpPr>
            <a:cxnSpLocks/>
          </p:cNvCxnSpPr>
          <p:nvPr/>
        </p:nvCxnSpPr>
        <p:spPr>
          <a:xfrm>
            <a:off x="928688" y="1091382"/>
            <a:ext cx="1723072"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pic>
        <p:nvPicPr>
          <p:cNvPr id="10" name="Picture 9" descr="A screenshot of a cell phone&#10;&#10;Description automatically generated">
            <a:extLst>
              <a:ext uri="{FF2B5EF4-FFF2-40B4-BE49-F238E27FC236}">
                <a16:creationId xmlns:a16="http://schemas.microsoft.com/office/drawing/2014/main" id="{8E33597C-447D-4790-8C53-376DED28602D}"/>
              </a:ext>
            </a:extLst>
          </p:cNvPr>
          <p:cNvPicPr>
            <a:picLocks noChangeAspect="1"/>
          </p:cNvPicPr>
          <p:nvPr/>
        </p:nvPicPr>
        <p:blipFill>
          <a:blip r:embed="rId2"/>
          <a:stretch>
            <a:fillRect/>
          </a:stretch>
        </p:blipFill>
        <p:spPr>
          <a:xfrm>
            <a:off x="3801013" y="2651436"/>
            <a:ext cx="4589973" cy="3412146"/>
          </a:xfrm>
          <a:prstGeom prst="rect">
            <a:avLst/>
          </a:prstGeom>
        </p:spPr>
      </p:pic>
    </p:spTree>
    <p:extLst>
      <p:ext uri="{BB962C8B-B14F-4D97-AF65-F5344CB8AC3E}">
        <p14:creationId xmlns:p14="http://schemas.microsoft.com/office/powerpoint/2010/main" val="3448713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4FC8B9-2C55-944C-A2B3-6911885AB479}"/>
              </a:ext>
            </a:extLst>
          </p:cNvPr>
          <p:cNvSpPr txBox="1">
            <a:spLocks/>
          </p:cNvSpPr>
          <p:nvPr/>
        </p:nvSpPr>
        <p:spPr>
          <a:xfrm>
            <a:off x="841746" y="497177"/>
            <a:ext cx="311693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WHAT’S IN THE TOOLKIT</a:t>
            </a:r>
            <a:endParaRPr lang="nl-BE" sz="2000" b="1" spc="0">
              <a:latin typeface="Sofia Pro" pitchFamily="2" charset="77"/>
            </a:endParaRPr>
          </a:p>
        </p:txBody>
      </p:sp>
      <p:sp>
        <p:nvSpPr>
          <p:cNvPr id="5" name="Rectangle 4">
            <a:extLst>
              <a:ext uri="{FF2B5EF4-FFF2-40B4-BE49-F238E27FC236}">
                <a16:creationId xmlns:a16="http://schemas.microsoft.com/office/drawing/2014/main" id="{3130098E-70B7-7D43-B78D-E2C3D4812B63}"/>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cxnSp>
        <p:nvCxnSpPr>
          <p:cNvPr id="6" name="Straight Connector 5">
            <a:extLst>
              <a:ext uri="{FF2B5EF4-FFF2-40B4-BE49-F238E27FC236}">
                <a16:creationId xmlns:a16="http://schemas.microsoft.com/office/drawing/2014/main" id="{4742A497-4FF2-5748-B463-6DE3A96D3A1B}"/>
              </a:ext>
            </a:extLst>
          </p:cNvPr>
          <p:cNvCxnSpPr>
            <a:cxnSpLocks/>
          </p:cNvCxnSpPr>
          <p:nvPr/>
        </p:nvCxnSpPr>
        <p:spPr>
          <a:xfrm flipV="1">
            <a:off x="928688" y="1091382"/>
            <a:ext cx="2829273" cy="1"/>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B20A4D92-940B-6F43-88BC-BADB74D48FC8}"/>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8" name="TextBox 7">
            <a:extLst>
              <a:ext uri="{FF2B5EF4-FFF2-40B4-BE49-F238E27FC236}">
                <a16:creationId xmlns:a16="http://schemas.microsoft.com/office/drawing/2014/main" id="{E45A08DF-4D18-1F44-9A21-2C8E00675AEB}"/>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3</a:t>
            </a:r>
          </a:p>
        </p:txBody>
      </p:sp>
      <p:sp>
        <p:nvSpPr>
          <p:cNvPr id="11" name="Title 1">
            <a:extLst>
              <a:ext uri="{FF2B5EF4-FFF2-40B4-BE49-F238E27FC236}">
                <a16:creationId xmlns:a16="http://schemas.microsoft.com/office/drawing/2014/main" id="{AC7C7648-9295-0944-BCF2-BED402664FF1}"/>
              </a:ext>
            </a:extLst>
          </p:cNvPr>
          <p:cNvSpPr txBox="1">
            <a:spLocks/>
          </p:cNvSpPr>
          <p:nvPr/>
        </p:nvSpPr>
        <p:spPr>
          <a:xfrm>
            <a:off x="2004256" y="1682113"/>
            <a:ext cx="2452205" cy="1055378"/>
          </a:xfrm>
          <a:prstGeom prst="rect">
            <a:avLst/>
          </a:prstGeom>
          <a:no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3000" b="1" spc="0">
                <a:solidFill>
                  <a:srgbClr val="0B2265"/>
                </a:solidFill>
                <a:latin typeface="Sofia Pro" pitchFamily="2" charset="77"/>
              </a:rPr>
              <a:t>The basics </a:t>
            </a:r>
          </a:p>
        </p:txBody>
      </p:sp>
      <p:sp>
        <p:nvSpPr>
          <p:cNvPr id="12" name="Title 1">
            <a:extLst>
              <a:ext uri="{FF2B5EF4-FFF2-40B4-BE49-F238E27FC236}">
                <a16:creationId xmlns:a16="http://schemas.microsoft.com/office/drawing/2014/main" id="{73CC79EB-095E-D943-BC17-844F455CAEC7}"/>
              </a:ext>
            </a:extLst>
          </p:cNvPr>
          <p:cNvSpPr txBox="1">
            <a:spLocks/>
          </p:cNvSpPr>
          <p:nvPr/>
        </p:nvSpPr>
        <p:spPr>
          <a:xfrm>
            <a:off x="914387" y="2140685"/>
            <a:ext cx="796863" cy="656346"/>
          </a:xfrm>
          <a:prstGeom prst="rect">
            <a:avLst/>
          </a:prstGeom>
          <a:noFill/>
        </p:spPr>
        <p:txBody>
          <a:bodyPr vert="horz" lIns="91421" tIns="45710" rIns="91421" bIns="45710" rtlCol="0" anchor="b" anchorCtr="0">
            <a:no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pPr algn="r"/>
            <a:r>
              <a:rPr lang="en-US" sz="5000" b="1">
                <a:solidFill>
                  <a:srgbClr val="0B2265"/>
                </a:solidFill>
                <a:latin typeface="Sofia Pro" pitchFamily="2" charset="77"/>
              </a:rPr>
              <a:t>1</a:t>
            </a:r>
          </a:p>
        </p:txBody>
      </p:sp>
      <p:sp>
        <p:nvSpPr>
          <p:cNvPr id="13" name="Title 1">
            <a:extLst>
              <a:ext uri="{FF2B5EF4-FFF2-40B4-BE49-F238E27FC236}">
                <a16:creationId xmlns:a16="http://schemas.microsoft.com/office/drawing/2014/main" id="{AB05BEFF-18FB-C34D-9629-03258DED935D}"/>
              </a:ext>
            </a:extLst>
          </p:cNvPr>
          <p:cNvSpPr txBox="1">
            <a:spLocks/>
          </p:cNvSpPr>
          <p:nvPr/>
        </p:nvSpPr>
        <p:spPr>
          <a:xfrm>
            <a:off x="7458772" y="2153486"/>
            <a:ext cx="3785491" cy="1055378"/>
          </a:xfrm>
          <a:prstGeom prst="rect">
            <a:avLst/>
          </a:prstGeom>
          <a:no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3000" b="1" spc="0">
                <a:solidFill>
                  <a:srgbClr val="0B2265"/>
                </a:solidFill>
                <a:latin typeface="Sofia Pro" pitchFamily="2" charset="77"/>
              </a:rPr>
              <a:t>Communication</a:t>
            </a:r>
          </a:p>
          <a:p>
            <a:r>
              <a:rPr lang="en-US" sz="3000" b="1" spc="0">
                <a:solidFill>
                  <a:srgbClr val="0B2265"/>
                </a:solidFill>
                <a:latin typeface="Sofia Pro" pitchFamily="2" charset="77"/>
              </a:rPr>
              <a:t>on website</a:t>
            </a:r>
          </a:p>
        </p:txBody>
      </p:sp>
      <p:sp>
        <p:nvSpPr>
          <p:cNvPr id="14" name="Title 1">
            <a:extLst>
              <a:ext uri="{FF2B5EF4-FFF2-40B4-BE49-F238E27FC236}">
                <a16:creationId xmlns:a16="http://schemas.microsoft.com/office/drawing/2014/main" id="{AA21BD13-81B2-D644-B544-F4E5B1E5E4C2}"/>
              </a:ext>
            </a:extLst>
          </p:cNvPr>
          <p:cNvSpPr txBox="1">
            <a:spLocks/>
          </p:cNvSpPr>
          <p:nvPr/>
        </p:nvSpPr>
        <p:spPr>
          <a:xfrm>
            <a:off x="6368903" y="2140685"/>
            <a:ext cx="796863" cy="656346"/>
          </a:xfrm>
          <a:prstGeom prst="rect">
            <a:avLst/>
          </a:prstGeom>
          <a:noFill/>
        </p:spPr>
        <p:txBody>
          <a:bodyPr vert="horz" lIns="91421" tIns="45710" rIns="91421" bIns="45710" rtlCol="0" anchor="b" anchorCtr="0">
            <a:no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pPr algn="r"/>
            <a:r>
              <a:rPr lang="en-US" sz="5000" b="1">
                <a:solidFill>
                  <a:srgbClr val="0B2265"/>
                </a:solidFill>
                <a:latin typeface="Sofia Pro" pitchFamily="2" charset="77"/>
              </a:rPr>
              <a:t>3</a:t>
            </a:r>
          </a:p>
        </p:txBody>
      </p:sp>
      <p:sp>
        <p:nvSpPr>
          <p:cNvPr id="15" name="Title 1">
            <a:extLst>
              <a:ext uri="{FF2B5EF4-FFF2-40B4-BE49-F238E27FC236}">
                <a16:creationId xmlns:a16="http://schemas.microsoft.com/office/drawing/2014/main" id="{2CDAE1DA-2FB2-F541-91C8-371F4BC9CBB8}"/>
              </a:ext>
            </a:extLst>
          </p:cNvPr>
          <p:cNvSpPr txBox="1">
            <a:spLocks/>
          </p:cNvSpPr>
          <p:nvPr/>
        </p:nvSpPr>
        <p:spPr>
          <a:xfrm>
            <a:off x="7458772" y="4399792"/>
            <a:ext cx="3785491" cy="550725"/>
          </a:xfrm>
          <a:prstGeom prst="rect">
            <a:avLst/>
          </a:prstGeom>
          <a:no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3000" b="1" spc="0">
                <a:solidFill>
                  <a:srgbClr val="0B2265"/>
                </a:solidFill>
                <a:latin typeface="Sofia Pro" pitchFamily="2" charset="77"/>
              </a:rPr>
              <a:t>Social media</a:t>
            </a:r>
          </a:p>
        </p:txBody>
      </p:sp>
      <p:sp>
        <p:nvSpPr>
          <p:cNvPr id="16" name="Title 1">
            <a:extLst>
              <a:ext uri="{FF2B5EF4-FFF2-40B4-BE49-F238E27FC236}">
                <a16:creationId xmlns:a16="http://schemas.microsoft.com/office/drawing/2014/main" id="{D63D12D5-7FF5-0F44-B837-D1C7324D1A19}"/>
              </a:ext>
            </a:extLst>
          </p:cNvPr>
          <p:cNvSpPr txBox="1">
            <a:spLocks/>
          </p:cNvSpPr>
          <p:nvPr/>
        </p:nvSpPr>
        <p:spPr>
          <a:xfrm>
            <a:off x="6368903" y="4375841"/>
            <a:ext cx="796863" cy="656346"/>
          </a:xfrm>
          <a:prstGeom prst="rect">
            <a:avLst/>
          </a:prstGeom>
          <a:noFill/>
        </p:spPr>
        <p:txBody>
          <a:bodyPr vert="horz" lIns="91421" tIns="45710" rIns="91421" bIns="45710" rtlCol="0" anchor="b" anchorCtr="0">
            <a:no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pPr algn="r"/>
            <a:r>
              <a:rPr lang="en-US" sz="5000" b="1">
                <a:solidFill>
                  <a:srgbClr val="0B2265"/>
                </a:solidFill>
                <a:latin typeface="Sofia Pro" pitchFamily="2" charset="77"/>
              </a:rPr>
              <a:t>4</a:t>
            </a:r>
          </a:p>
        </p:txBody>
      </p:sp>
      <p:sp>
        <p:nvSpPr>
          <p:cNvPr id="22" name="Text Placeholder 2">
            <a:extLst>
              <a:ext uri="{FF2B5EF4-FFF2-40B4-BE49-F238E27FC236}">
                <a16:creationId xmlns:a16="http://schemas.microsoft.com/office/drawing/2014/main" id="{AA651611-6FD3-964C-AD56-78EE2C27460C}"/>
              </a:ext>
            </a:extLst>
          </p:cNvPr>
          <p:cNvSpPr txBox="1">
            <a:spLocks/>
          </p:cNvSpPr>
          <p:nvPr/>
        </p:nvSpPr>
        <p:spPr>
          <a:xfrm>
            <a:off x="2049327" y="2801154"/>
            <a:ext cx="3887177" cy="1515666"/>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en-US" sz="1600" spc="0">
                <a:solidFill>
                  <a:schemeClr val="bg1">
                    <a:lumMod val="50000"/>
                  </a:schemeClr>
                </a:solidFill>
                <a:latin typeface="Sofia Pro Light" pitchFamily="2" charset="77"/>
              </a:rPr>
              <a:t>- Colors</a:t>
            </a:r>
          </a:p>
          <a:p>
            <a:pPr marL="0" indent="0">
              <a:buFont typeface="Arial"/>
              <a:buNone/>
            </a:pPr>
            <a:r>
              <a:rPr lang="en-US" sz="1600" spc="0">
                <a:solidFill>
                  <a:schemeClr val="bg1">
                    <a:lumMod val="50000"/>
                  </a:schemeClr>
                </a:solidFill>
                <a:latin typeface="Sofia Pro Light" pitchFamily="2" charset="77"/>
              </a:rPr>
              <a:t>- Fonts</a:t>
            </a:r>
          </a:p>
          <a:p>
            <a:pPr marL="0" indent="0">
              <a:buFont typeface="Arial"/>
              <a:buNone/>
            </a:pPr>
            <a:r>
              <a:rPr lang="en-US" sz="1600" spc="0">
                <a:solidFill>
                  <a:schemeClr val="bg1">
                    <a:lumMod val="50000"/>
                  </a:schemeClr>
                </a:solidFill>
                <a:latin typeface="Sofia Pro Light" pitchFamily="2" charset="77"/>
              </a:rPr>
              <a:t>- Logos and how to use them</a:t>
            </a:r>
          </a:p>
          <a:p>
            <a:pPr marL="0" indent="0">
              <a:buFont typeface="Arial"/>
              <a:buNone/>
            </a:pPr>
            <a:r>
              <a:rPr lang="en-US" sz="1600" spc="0">
                <a:solidFill>
                  <a:schemeClr val="bg1">
                    <a:lumMod val="50000"/>
                  </a:schemeClr>
                </a:solidFill>
                <a:latin typeface="Sofia Pro Light" pitchFamily="2" charset="77"/>
              </a:rPr>
              <a:t>- Use among other acceptance marks</a:t>
            </a:r>
          </a:p>
          <a:p>
            <a:pPr marL="0" indent="0">
              <a:buNone/>
            </a:pPr>
            <a:r>
              <a:rPr lang="en-US" sz="1600" spc="0">
                <a:solidFill>
                  <a:schemeClr val="bg1">
                    <a:lumMod val="50000"/>
                  </a:schemeClr>
                </a:solidFill>
                <a:latin typeface="Sofia Pro Light" pitchFamily="2" charset="77"/>
              </a:rPr>
              <a:t>- QR code </a:t>
            </a:r>
          </a:p>
          <a:p>
            <a:pPr marL="0" indent="0">
              <a:buNone/>
            </a:pPr>
            <a:r>
              <a:rPr lang="en-US" sz="1600" spc="0">
                <a:solidFill>
                  <a:schemeClr val="bg1">
                    <a:lumMod val="50000"/>
                  </a:schemeClr>
                </a:solidFill>
                <a:latin typeface="Sofia Pro Light" pitchFamily="2" charset="77"/>
              </a:rPr>
              <a:t>- How to donate</a:t>
            </a:r>
          </a:p>
        </p:txBody>
      </p:sp>
      <p:sp>
        <p:nvSpPr>
          <p:cNvPr id="23" name="Title 1">
            <a:extLst>
              <a:ext uri="{FF2B5EF4-FFF2-40B4-BE49-F238E27FC236}">
                <a16:creationId xmlns:a16="http://schemas.microsoft.com/office/drawing/2014/main" id="{0A5BB4F5-2886-AA44-97F9-E66ADE5B0535}"/>
              </a:ext>
            </a:extLst>
          </p:cNvPr>
          <p:cNvSpPr txBox="1">
            <a:spLocks/>
          </p:cNvSpPr>
          <p:nvPr/>
        </p:nvSpPr>
        <p:spPr>
          <a:xfrm>
            <a:off x="2002611" y="4548497"/>
            <a:ext cx="3912146" cy="1055378"/>
          </a:xfrm>
          <a:prstGeom prst="rect">
            <a:avLst/>
          </a:prstGeom>
          <a:no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3000" b="1" spc="0">
                <a:solidFill>
                  <a:srgbClr val="0B2265"/>
                </a:solidFill>
                <a:latin typeface="Sofia Pro" pitchFamily="2" charset="77"/>
              </a:rPr>
              <a:t>Communication</a:t>
            </a:r>
          </a:p>
          <a:p>
            <a:r>
              <a:rPr lang="en-US" sz="3000" b="1" spc="0">
                <a:solidFill>
                  <a:srgbClr val="0B2265"/>
                </a:solidFill>
                <a:latin typeface="Sofia Pro" pitchFamily="2" charset="77"/>
              </a:rPr>
              <a:t>material</a:t>
            </a:r>
          </a:p>
        </p:txBody>
      </p:sp>
      <p:sp>
        <p:nvSpPr>
          <p:cNvPr id="24" name="Title 1">
            <a:extLst>
              <a:ext uri="{FF2B5EF4-FFF2-40B4-BE49-F238E27FC236}">
                <a16:creationId xmlns:a16="http://schemas.microsoft.com/office/drawing/2014/main" id="{515BE58B-525E-1F4B-9E23-429ACF5910BB}"/>
              </a:ext>
            </a:extLst>
          </p:cNvPr>
          <p:cNvSpPr txBox="1">
            <a:spLocks/>
          </p:cNvSpPr>
          <p:nvPr/>
        </p:nvSpPr>
        <p:spPr>
          <a:xfrm>
            <a:off x="914387" y="4675154"/>
            <a:ext cx="796863" cy="656346"/>
          </a:xfrm>
          <a:prstGeom prst="rect">
            <a:avLst/>
          </a:prstGeom>
          <a:noFill/>
        </p:spPr>
        <p:txBody>
          <a:bodyPr vert="horz" lIns="91421" tIns="45710" rIns="91421" bIns="45710" rtlCol="0" anchor="b" anchorCtr="0">
            <a:no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pPr algn="r"/>
            <a:r>
              <a:rPr lang="en-US" sz="5000" b="1">
                <a:solidFill>
                  <a:srgbClr val="0B2265"/>
                </a:solidFill>
                <a:latin typeface="Sofia Pro" pitchFamily="2" charset="77"/>
              </a:rPr>
              <a:t>2</a:t>
            </a:r>
          </a:p>
        </p:txBody>
      </p:sp>
      <p:sp>
        <p:nvSpPr>
          <p:cNvPr id="25" name="Text Placeholder 2">
            <a:extLst>
              <a:ext uri="{FF2B5EF4-FFF2-40B4-BE49-F238E27FC236}">
                <a16:creationId xmlns:a16="http://schemas.microsoft.com/office/drawing/2014/main" id="{60A5D742-E37B-834A-B222-2BA72A2F60B0}"/>
              </a:ext>
            </a:extLst>
          </p:cNvPr>
          <p:cNvSpPr txBox="1">
            <a:spLocks/>
          </p:cNvSpPr>
          <p:nvPr/>
        </p:nvSpPr>
        <p:spPr>
          <a:xfrm>
            <a:off x="2049327" y="5599487"/>
            <a:ext cx="1246759" cy="590632"/>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en-US" sz="1600" spc="0">
                <a:solidFill>
                  <a:schemeClr val="bg1">
                    <a:lumMod val="50000"/>
                  </a:schemeClr>
                </a:solidFill>
                <a:latin typeface="Sofia Pro Light" pitchFamily="2" charset="77"/>
              </a:rPr>
              <a:t>- Internal</a:t>
            </a:r>
            <a:br>
              <a:rPr lang="en-US" sz="1600" spc="0">
                <a:solidFill>
                  <a:schemeClr val="bg1">
                    <a:lumMod val="50000"/>
                  </a:schemeClr>
                </a:solidFill>
                <a:latin typeface="Sofia Pro Light" pitchFamily="2" charset="77"/>
              </a:rPr>
            </a:br>
            <a:r>
              <a:rPr lang="en-US" sz="1600" spc="0">
                <a:solidFill>
                  <a:schemeClr val="bg1">
                    <a:lumMod val="50000"/>
                  </a:schemeClr>
                </a:solidFill>
                <a:latin typeface="Sofia Pro Light" pitchFamily="2" charset="77"/>
              </a:rPr>
              <a:t>- External</a:t>
            </a:r>
          </a:p>
          <a:p>
            <a:pPr marL="0" indent="0">
              <a:buFont typeface="Arial"/>
              <a:buNone/>
            </a:pPr>
            <a:endParaRPr lang="en-US" sz="1600" spc="0">
              <a:solidFill>
                <a:schemeClr val="bg1">
                  <a:lumMod val="50000"/>
                </a:schemeClr>
              </a:solidFill>
              <a:latin typeface="Sofia Pro Light" pitchFamily="2" charset="77"/>
            </a:endParaRPr>
          </a:p>
        </p:txBody>
      </p:sp>
    </p:spTree>
    <p:extLst>
      <p:ext uri="{BB962C8B-B14F-4D97-AF65-F5344CB8AC3E}">
        <p14:creationId xmlns:p14="http://schemas.microsoft.com/office/powerpoint/2010/main" val="1323747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1448C1-455A-0342-A005-91CD6897C769}"/>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7" name="Rectangle 6">
            <a:extLst>
              <a:ext uri="{FF2B5EF4-FFF2-40B4-BE49-F238E27FC236}">
                <a16:creationId xmlns:a16="http://schemas.microsoft.com/office/drawing/2014/main" id="{6814880F-F29E-194A-8A28-D4EBE28BB425}"/>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8" name="TextBox 7">
            <a:extLst>
              <a:ext uri="{FF2B5EF4-FFF2-40B4-BE49-F238E27FC236}">
                <a16:creationId xmlns:a16="http://schemas.microsoft.com/office/drawing/2014/main" id="{09A9F7FB-D691-7542-870B-13591C6EAD62}"/>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21</a:t>
            </a:r>
          </a:p>
        </p:txBody>
      </p:sp>
      <p:sp>
        <p:nvSpPr>
          <p:cNvPr id="13" name="Text Placeholder 2">
            <a:extLst>
              <a:ext uri="{FF2B5EF4-FFF2-40B4-BE49-F238E27FC236}">
                <a16:creationId xmlns:a16="http://schemas.microsoft.com/office/drawing/2014/main" id="{F77D7E14-5388-4849-B088-4965C9D2C898}"/>
              </a:ext>
            </a:extLst>
          </p:cNvPr>
          <p:cNvSpPr>
            <a:spLocks noGrp="1"/>
          </p:cNvSpPr>
          <p:nvPr>
            <p:ph type="body" sz="quarter" idx="13"/>
          </p:nvPr>
        </p:nvSpPr>
        <p:spPr>
          <a:xfrm>
            <a:off x="841745" y="3030241"/>
            <a:ext cx="4949455" cy="2895898"/>
          </a:xfrm>
        </p:spPr>
        <p:txBody>
          <a:bodyPr/>
          <a:lstStyle/>
          <a:p>
            <a:pPr marL="0" indent="0">
              <a:buNone/>
            </a:pPr>
            <a:r>
              <a:rPr lang="nl-BE" sz="1800" spc="0">
                <a:solidFill>
                  <a:schemeClr val="bg1">
                    <a:lumMod val="50000"/>
                  </a:schemeClr>
                </a:solidFill>
                <a:latin typeface="Sofia Pro Light" pitchFamily="2" charset="77"/>
                <a:cs typeface="Assistant" panose="020B0604020202020204" charset="-79"/>
              </a:rPr>
              <a:t>“Ontdek hieronder hoe makkelijk het is om mobiel te doneren via de Payconiq by Bancontact-app.”</a:t>
            </a:r>
          </a:p>
          <a:p>
            <a:pPr marL="0" indent="0">
              <a:buNone/>
            </a:pPr>
            <a:endParaRPr lang="nl-BE" sz="1800" spc="0">
              <a:solidFill>
                <a:schemeClr val="bg1">
                  <a:lumMod val="50000"/>
                </a:schemeClr>
              </a:solidFill>
              <a:latin typeface="Sofia Pro Light" pitchFamily="2" charset="77"/>
              <a:cs typeface="Assistant" panose="020B0604020202020204" charset="-79"/>
            </a:endParaRPr>
          </a:p>
          <a:p>
            <a:pPr marL="0" indent="0">
              <a:buNone/>
            </a:pPr>
            <a:endParaRPr lang="nl-BE" sz="2000" spc="0">
              <a:solidFill>
                <a:schemeClr val="bg1">
                  <a:lumMod val="50000"/>
                </a:schemeClr>
              </a:solidFill>
              <a:latin typeface="Sofia Pro Light" pitchFamily="2" charset="77"/>
            </a:endParaRPr>
          </a:p>
        </p:txBody>
      </p:sp>
      <p:sp>
        <p:nvSpPr>
          <p:cNvPr id="14" name="Title 1">
            <a:extLst>
              <a:ext uri="{FF2B5EF4-FFF2-40B4-BE49-F238E27FC236}">
                <a16:creationId xmlns:a16="http://schemas.microsoft.com/office/drawing/2014/main" id="{D3A23DD3-302A-4566-ABC5-10A96658491A}"/>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MANUAL FOR CONSUMERS </a:t>
            </a:r>
            <a:r>
              <a:rPr lang="nl-BE" sz="2000" b="1" spc="0">
                <a:solidFill>
                  <a:srgbClr val="0B2265"/>
                </a:solidFill>
                <a:latin typeface="Sofia Pro" pitchFamily="2" charset="77"/>
              </a:rPr>
              <a:t>NL</a:t>
            </a:r>
          </a:p>
        </p:txBody>
      </p:sp>
      <p:sp>
        <p:nvSpPr>
          <p:cNvPr id="15" name="Text Placeholder 2">
            <a:extLst>
              <a:ext uri="{FF2B5EF4-FFF2-40B4-BE49-F238E27FC236}">
                <a16:creationId xmlns:a16="http://schemas.microsoft.com/office/drawing/2014/main" id="{22EEC818-36F7-4265-B2AF-2D5DF7E00BA9}"/>
              </a:ext>
            </a:extLst>
          </p:cNvPr>
          <p:cNvSpPr txBox="1">
            <a:spLocks/>
          </p:cNvSpPr>
          <p:nvPr/>
        </p:nvSpPr>
        <p:spPr>
          <a:xfrm>
            <a:off x="841745" y="1373512"/>
            <a:ext cx="5254255" cy="986230"/>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800" spc="0">
                <a:solidFill>
                  <a:schemeClr val="bg1">
                    <a:lumMod val="50000"/>
                  </a:schemeClr>
                </a:solidFill>
                <a:latin typeface="Sofia Pro Light" pitchFamily="2" charset="77"/>
              </a:rPr>
              <a:t>To make sure that it is clear how the Payconiq by </a:t>
            </a:r>
            <a:r>
              <a:rPr lang="en-US" sz="1800" spc="0" err="1">
                <a:solidFill>
                  <a:schemeClr val="bg1">
                    <a:lumMod val="50000"/>
                  </a:schemeClr>
                </a:solidFill>
                <a:latin typeface="Sofia Pro Light" pitchFamily="2" charset="77"/>
              </a:rPr>
              <a:t>Bancontact</a:t>
            </a:r>
            <a:r>
              <a:rPr lang="en-US" sz="1800" spc="0">
                <a:solidFill>
                  <a:schemeClr val="bg1">
                    <a:lumMod val="50000"/>
                  </a:schemeClr>
                </a:solidFill>
                <a:latin typeface="Sofia Pro Light" pitchFamily="2" charset="77"/>
              </a:rPr>
              <a:t> app works it might be interesting to add this manual to your mail. You can simply implement the manual into your email by adding this sentence:</a:t>
            </a:r>
          </a:p>
        </p:txBody>
      </p:sp>
      <p:cxnSp>
        <p:nvCxnSpPr>
          <p:cNvPr id="16" name="Straight Connector 15">
            <a:extLst>
              <a:ext uri="{FF2B5EF4-FFF2-40B4-BE49-F238E27FC236}">
                <a16:creationId xmlns:a16="http://schemas.microsoft.com/office/drawing/2014/main" id="{6A4E1A0F-9C6A-47B9-844C-BFD5CE66B7C6}"/>
              </a:ext>
            </a:extLst>
          </p:cNvPr>
          <p:cNvCxnSpPr>
            <a:cxnSpLocks/>
          </p:cNvCxnSpPr>
          <p:nvPr/>
        </p:nvCxnSpPr>
        <p:spPr>
          <a:xfrm>
            <a:off x="928688" y="1091382"/>
            <a:ext cx="3561831"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pic>
        <p:nvPicPr>
          <p:cNvPr id="2" name="Picture 2" descr="Diagram&#10;&#10;Description automatically generated">
            <a:extLst>
              <a:ext uri="{FF2B5EF4-FFF2-40B4-BE49-F238E27FC236}">
                <a16:creationId xmlns:a16="http://schemas.microsoft.com/office/drawing/2014/main" id="{6F057962-189D-C4D1-E999-F07EE05A9146}"/>
              </a:ext>
            </a:extLst>
          </p:cNvPr>
          <p:cNvPicPr>
            <a:picLocks noChangeAspect="1"/>
          </p:cNvPicPr>
          <p:nvPr/>
        </p:nvPicPr>
        <p:blipFill>
          <a:blip r:embed="rId3"/>
          <a:stretch>
            <a:fillRect/>
          </a:stretch>
        </p:blipFill>
        <p:spPr>
          <a:xfrm>
            <a:off x="6955972" y="439994"/>
            <a:ext cx="4199164" cy="5978013"/>
          </a:xfrm>
          <a:prstGeom prst="rect">
            <a:avLst/>
          </a:prstGeom>
        </p:spPr>
      </p:pic>
    </p:spTree>
    <p:extLst>
      <p:ext uri="{BB962C8B-B14F-4D97-AF65-F5344CB8AC3E}">
        <p14:creationId xmlns:p14="http://schemas.microsoft.com/office/powerpoint/2010/main" val="736831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C588DD-078E-4146-8530-37C44D06C4B3}"/>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7" name="Rectangle 6">
            <a:extLst>
              <a:ext uri="{FF2B5EF4-FFF2-40B4-BE49-F238E27FC236}">
                <a16:creationId xmlns:a16="http://schemas.microsoft.com/office/drawing/2014/main" id="{987DDC50-00B0-394F-9D75-E23289E837E6}"/>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9" name="TextBox 8">
            <a:extLst>
              <a:ext uri="{FF2B5EF4-FFF2-40B4-BE49-F238E27FC236}">
                <a16:creationId xmlns:a16="http://schemas.microsoft.com/office/drawing/2014/main" id="{F1A6A91D-B6F3-5545-AC18-B0B421493D5F}"/>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22</a:t>
            </a:r>
          </a:p>
        </p:txBody>
      </p:sp>
      <p:sp>
        <p:nvSpPr>
          <p:cNvPr id="10" name="Text Placeholder 2">
            <a:extLst>
              <a:ext uri="{FF2B5EF4-FFF2-40B4-BE49-F238E27FC236}">
                <a16:creationId xmlns:a16="http://schemas.microsoft.com/office/drawing/2014/main" id="{856D4D2F-2E2D-CD4C-AAA6-7D7FA46AC4A1}"/>
              </a:ext>
            </a:extLst>
          </p:cNvPr>
          <p:cNvSpPr txBox="1">
            <a:spLocks/>
          </p:cNvSpPr>
          <p:nvPr/>
        </p:nvSpPr>
        <p:spPr>
          <a:xfrm>
            <a:off x="841745" y="1373512"/>
            <a:ext cx="5254255" cy="937069"/>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800" spc="0">
                <a:solidFill>
                  <a:schemeClr val="bg1">
                    <a:lumMod val="50000"/>
                  </a:schemeClr>
                </a:solidFill>
                <a:latin typeface="Sofia Pro Light" pitchFamily="2" charset="77"/>
              </a:rPr>
              <a:t>To make sure that it is clear how the </a:t>
            </a:r>
            <a:r>
              <a:rPr lang="en-US" sz="1800" spc="0" err="1">
                <a:solidFill>
                  <a:schemeClr val="bg1">
                    <a:lumMod val="50000"/>
                  </a:schemeClr>
                </a:solidFill>
                <a:latin typeface="Sofia Pro Light" pitchFamily="2" charset="77"/>
              </a:rPr>
              <a:t>Payconiq</a:t>
            </a:r>
            <a:r>
              <a:rPr lang="en-US" sz="1800" spc="0">
                <a:solidFill>
                  <a:schemeClr val="bg1">
                    <a:lumMod val="50000"/>
                  </a:schemeClr>
                </a:solidFill>
                <a:latin typeface="Sofia Pro Light" pitchFamily="2" charset="77"/>
              </a:rPr>
              <a:t> by </a:t>
            </a:r>
            <a:r>
              <a:rPr lang="en-US" sz="1800" spc="0" err="1">
                <a:solidFill>
                  <a:schemeClr val="bg1">
                    <a:lumMod val="50000"/>
                  </a:schemeClr>
                </a:solidFill>
                <a:latin typeface="Sofia Pro Light" pitchFamily="2" charset="77"/>
              </a:rPr>
              <a:t>Bancontact</a:t>
            </a:r>
            <a:r>
              <a:rPr lang="en-US" sz="1800" spc="0">
                <a:solidFill>
                  <a:schemeClr val="bg1">
                    <a:lumMod val="50000"/>
                  </a:schemeClr>
                </a:solidFill>
                <a:latin typeface="Sofia Pro Light" pitchFamily="2" charset="77"/>
              </a:rPr>
              <a:t> app works it might be interesting to add this manual to your mail. You can simply implement the manual into your email by adding this sentence:</a:t>
            </a:r>
          </a:p>
        </p:txBody>
      </p:sp>
      <p:sp>
        <p:nvSpPr>
          <p:cNvPr id="11" name="Title 1">
            <a:extLst>
              <a:ext uri="{FF2B5EF4-FFF2-40B4-BE49-F238E27FC236}">
                <a16:creationId xmlns:a16="http://schemas.microsoft.com/office/drawing/2014/main" id="{4A64A96A-0545-D845-8AD6-BCA6AAF181AE}"/>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MANUAL FOR CONSUMERS </a:t>
            </a:r>
            <a:r>
              <a:rPr lang="nl-BE" sz="2000" b="1" spc="0">
                <a:solidFill>
                  <a:srgbClr val="0B2265"/>
                </a:solidFill>
                <a:latin typeface="Sofia Pro" pitchFamily="2" charset="77"/>
              </a:rPr>
              <a:t>FR</a:t>
            </a:r>
          </a:p>
        </p:txBody>
      </p:sp>
      <p:sp>
        <p:nvSpPr>
          <p:cNvPr id="14" name="Text Placeholder 2">
            <a:extLst>
              <a:ext uri="{FF2B5EF4-FFF2-40B4-BE49-F238E27FC236}">
                <a16:creationId xmlns:a16="http://schemas.microsoft.com/office/drawing/2014/main" id="{07254D98-09F0-EB4E-96AB-8ADAEEBA3152}"/>
              </a:ext>
            </a:extLst>
          </p:cNvPr>
          <p:cNvSpPr txBox="1">
            <a:spLocks/>
          </p:cNvSpPr>
          <p:nvPr/>
        </p:nvSpPr>
        <p:spPr>
          <a:xfrm>
            <a:off x="841745" y="3030241"/>
            <a:ext cx="4949455" cy="2895898"/>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nl-BE" sz="1800" spc="0">
                <a:solidFill>
                  <a:schemeClr val="bg1">
                    <a:lumMod val="50000"/>
                  </a:schemeClr>
                </a:solidFill>
                <a:latin typeface="Sofia Pro Light" pitchFamily="2" charset="77"/>
                <a:cs typeface="Assistant" panose="020B0604020202020204" charset="-79"/>
              </a:rPr>
              <a:t>“Découvrez ci-dessous comme il est facile de faire un don mobile via l’appli Payconiq by Bancontact.”</a:t>
            </a:r>
          </a:p>
        </p:txBody>
      </p:sp>
      <p:cxnSp>
        <p:nvCxnSpPr>
          <p:cNvPr id="13" name="Straight Connector 12">
            <a:extLst>
              <a:ext uri="{FF2B5EF4-FFF2-40B4-BE49-F238E27FC236}">
                <a16:creationId xmlns:a16="http://schemas.microsoft.com/office/drawing/2014/main" id="{6C822700-5C41-4DAF-9051-FBADB7AE737A}"/>
              </a:ext>
            </a:extLst>
          </p:cNvPr>
          <p:cNvCxnSpPr>
            <a:cxnSpLocks/>
          </p:cNvCxnSpPr>
          <p:nvPr/>
        </p:nvCxnSpPr>
        <p:spPr>
          <a:xfrm>
            <a:off x="928688" y="1091382"/>
            <a:ext cx="3561831"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pic>
        <p:nvPicPr>
          <p:cNvPr id="2" name="Picture 2" descr="Diagram&#10;&#10;Description automatically generated">
            <a:extLst>
              <a:ext uri="{FF2B5EF4-FFF2-40B4-BE49-F238E27FC236}">
                <a16:creationId xmlns:a16="http://schemas.microsoft.com/office/drawing/2014/main" id="{23AFE157-F7D9-C89A-7E14-DED434D943DB}"/>
              </a:ext>
            </a:extLst>
          </p:cNvPr>
          <p:cNvPicPr>
            <a:picLocks noChangeAspect="1"/>
          </p:cNvPicPr>
          <p:nvPr/>
        </p:nvPicPr>
        <p:blipFill>
          <a:blip r:embed="rId2"/>
          <a:stretch>
            <a:fillRect/>
          </a:stretch>
        </p:blipFill>
        <p:spPr>
          <a:xfrm>
            <a:off x="6746992" y="533560"/>
            <a:ext cx="4238977" cy="5979025"/>
          </a:xfrm>
          <a:prstGeom prst="rect">
            <a:avLst/>
          </a:prstGeom>
        </p:spPr>
      </p:pic>
    </p:spTree>
    <p:extLst>
      <p:ext uri="{BB962C8B-B14F-4D97-AF65-F5344CB8AC3E}">
        <p14:creationId xmlns:p14="http://schemas.microsoft.com/office/powerpoint/2010/main" val="3370806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D545FB-DBCF-A649-836C-02071B36B5E2}"/>
              </a:ext>
            </a:extLst>
          </p:cNvPr>
          <p:cNvSpPr txBox="1">
            <a:spLocks/>
          </p:cNvSpPr>
          <p:nvPr/>
        </p:nvSpPr>
        <p:spPr>
          <a:xfrm>
            <a:off x="2794801" y="3529359"/>
            <a:ext cx="8449461" cy="1055378"/>
          </a:xfrm>
          <a:prstGeom prst="rect">
            <a:avLst/>
          </a:prstGeom>
          <a:no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pPr lvl="0"/>
            <a:r>
              <a:rPr lang="nl-BE" sz="5000" b="1">
                <a:solidFill>
                  <a:srgbClr val="0B2265"/>
                </a:solidFill>
                <a:latin typeface="Sofia Pro" pitchFamily="2" charset="77"/>
              </a:rPr>
              <a:t>External promotional material</a:t>
            </a:r>
            <a:endParaRPr lang="en-US" sz="5000" b="1">
              <a:solidFill>
                <a:srgbClr val="0B2265"/>
              </a:solidFill>
              <a:latin typeface="Sofia Pro" pitchFamily="2" charset="77"/>
            </a:endParaRPr>
          </a:p>
        </p:txBody>
      </p:sp>
      <p:cxnSp>
        <p:nvCxnSpPr>
          <p:cNvPr id="5" name="Straight Connector 4">
            <a:extLst>
              <a:ext uri="{FF2B5EF4-FFF2-40B4-BE49-F238E27FC236}">
                <a16:creationId xmlns:a16="http://schemas.microsoft.com/office/drawing/2014/main" id="{59AD4FB2-AD7B-9F4F-BD18-B1C7A28CAED8}"/>
              </a:ext>
            </a:extLst>
          </p:cNvPr>
          <p:cNvCxnSpPr>
            <a:cxnSpLocks/>
          </p:cNvCxnSpPr>
          <p:nvPr/>
        </p:nvCxnSpPr>
        <p:spPr>
          <a:xfrm flipV="1">
            <a:off x="2923188" y="4690676"/>
            <a:ext cx="7962063" cy="1"/>
          </a:xfrm>
          <a:prstGeom prst="line">
            <a:avLst/>
          </a:prstGeom>
          <a:ln w="88900" cmpd="sng">
            <a:solidFill>
              <a:srgbClr val="FF4785"/>
            </a:solidFill>
          </a:ln>
          <a:effectLst/>
        </p:spPr>
        <p:style>
          <a:lnRef idx="2">
            <a:schemeClr val="accent1"/>
          </a:lnRef>
          <a:fillRef idx="0">
            <a:schemeClr val="accent1"/>
          </a:fillRef>
          <a:effectRef idx="1">
            <a:schemeClr val="accent1"/>
          </a:effectRef>
          <a:fontRef idx="minor">
            <a:schemeClr val="tx1"/>
          </a:fontRef>
        </p:style>
      </p:cxnSp>
      <p:sp>
        <p:nvSpPr>
          <p:cNvPr id="7" name="Text Placeholder 2">
            <a:extLst>
              <a:ext uri="{FF2B5EF4-FFF2-40B4-BE49-F238E27FC236}">
                <a16:creationId xmlns:a16="http://schemas.microsoft.com/office/drawing/2014/main" id="{56B29AD7-3498-304C-8A73-997B2FA545EC}"/>
              </a:ext>
            </a:extLst>
          </p:cNvPr>
          <p:cNvSpPr txBox="1">
            <a:spLocks/>
          </p:cNvSpPr>
          <p:nvPr/>
        </p:nvSpPr>
        <p:spPr>
          <a:xfrm>
            <a:off x="2794802" y="5062052"/>
            <a:ext cx="8285002" cy="864085"/>
          </a:xfrm>
          <a:prstGeom prst="rect">
            <a:avLst/>
          </a:prstGeom>
        </p:spPr>
        <p:txBody>
          <a:bodyPr vert="horz" lIns="91421" tIns="45710" rIns="91421" bIns="45710" rtlCol="0" anchor="t">
            <a:noAutofit/>
          </a:bodyPr>
          <a:lstStyle>
            <a:lvl1pPr marL="0" indent="0" algn="l" defTabSz="609423" rtl="0" eaLnBrk="1" latinLnBrk="0" hangingPunct="1">
              <a:spcBef>
                <a:spcPct val="20000"/>
              </a:spcBef>
              <a:buFont typeface="Arial"/>
              <a:buNone/>
              <a:defRPr lang="en-US" sz="2400" b="0" i="0" kern="1200" spc="53" baseline="0" smtClean="0">
                <a:solidFill>
                  <a:srgbClr val="0B2265"/>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53" baseline="0" dirty="0">
                <a:solidFill>
                  <a:srgbClr val="2D2D2D"/>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r>
              <a:rPr lang="nl-BE" sz="2000" spc="0">
                <a:solidFill>
                  <a:schemeClr val="bg1">
                    <a:lumMod val="50000"/>
                  </a:schemeClr>
                </a:solidFill>
                <a:latin typeface="Sofia Pro Light" pitchFamily="2" charset="77"/>
              </a:rPr>
              <a:t>This material can be used to let people know they can now make mobile donations using the Payconiq by Bancontact app or another banking app that supports Payconiq, and to make them familiar with Payconiq’s QR code and how to use it</a:t>
            </a:r>
          </a:p>
        </p:txBody>
      </p:sp>
    </p:spTree>
    <p:extLst>
      <p:ext uri="{BB962C8B-B14F-4D97-AF65-F5344CB8AC3E}">
        <p14:creationId xmlns:p14="http://schemas.microsoft.com/office/powerpoint/2010/main" val="3566722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E4632C7-6987-4EF2-A052-B9C55B84A416}"/>
              </a:ext>
            </a:extLst>
          </p:cNvPr>
          <p:cNvSpPr txBox="1">
            <a:spLocks/>
          </p:cNvSpPr>
          <p:nvPr/>
        </p:nvSpPr>
        <p:spPr>
          <a:xfrm>
            <a:off x="841745" y="1373512"/>
            <a:ext cx="10402518" cy="951399"/>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nl-BE" sz="1800" spc="0">
                <a:solidFill>
                  <a:schemeClr val="bg1">
                    <a:lumMod val="50000"/>
                  </a:schemeClr>
                </a:solidFill>
                <a:latin typeface="Sofia Pro Light" pitchFamily="2" charset="77"/>
              </a:rPr>
              <a:t>You can easily integrate the Payconiq QR code in your external communication to announce that mobile donations are now an option via the Payconiq by Bancontact app. You can either use the QR code to collect a fixed amount, or to collect a variable amount. </a:t>
            </a:r>
          </a:p>
        </p:txBody>
      </p:sp>
      <p:sp>
        <p:nvSpPr>
          <p:cNvPr id="5" name="Rectangle 4">
            <a:extLst>
              <a:ext uri="{FF2B5EF4-FFF2-40B4-BE49-F238E27FC236}">
                <a16:creationId xmlns:a16="http://schemas.microsoft.com/office/drawing/2014/main" id="{B24165AA-4B39-9848-BAE2-4D21887BEF19}"/>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8" name="Title 1">
            <a:extLst>
              <a:ext uri="{FF2B5EF4-FFF2-40B4-BE49-F238E27FC236}">
                <a16:creationId xmlns:a16="http://schemas.microsoft.com/office/drawing/2014/main" id="{CA6A31C2-0F0E-D249-B933-DEC5A0D39779}"/>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PROMOTIONAL MATERIAL FOR EXTERNAL USE</a:t>
            </a:r>
            <a:endParaRPr lang="nl-BE" sz="2000" b="1" spc="0">
              <a:solidFill>
                <a:srgbClr val="0B2265"/>
              </a:solidFill>
              <a:latin typeface="Sofia Pro" pitchFamily="2" charset="77"/>
            </a:endParaRPr>
          </a:p>
        </p:txBody>
      </p:sp>
      <p:cxnSp>
        <p:nvCxnSpPr>
          <p:cNvPr id="9" name="Straight Connector 8">
            <a:extLst>
              <a:ext uri="{FF2B5EF4-FFF2-40B4-BE49-F238E27FC236}">
                <a16:creationId xmlns:a16="http://schemas.microsoft.com/office/drawing/2014/main" id="{6CD5E2C3-4DA1-F54D-8503-8C2235AF4F9C}"/>
              </a:ext>
            </a:extLst>
          </p:cNvPr>
          <p:cNvCxnSpPr>
            <a:cxnSpLocks/>
          </p:cNvCxnSpPr>
          <p:nvPr/>
        </p:nvCxnSpPr>
        <p:spPr>
          <a:xfrm>
            <a:off x="928688" y="1091382"/>
            <a:ext cx="5462384"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2D6AB389-38FA-E647-BFFD-D6F97BB1897B}"/>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1" name="TextBox 10">
            <a:extLst>
              <a:ext uri="{FF2B5EF4-FFF2-40B4-BE49-F238E27FC236}">
                <a16:creationId xmlns:a16="http://schemas.microsoft.com/office/drawing/2014/main" id="{A74255DE-88B7-0041-B2EA-091E73330C71}"/>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35</a:t>
            </a:r>
          </a:p>
        </p:txBody>
      </p:sp>
    </p:spTree>
    <p:extLst>
      <p:ext uri="{BB962C8B-B14F-4D97-AF65-F5344CB8AC3E}">
        <p14:creationId xmlns:p14="http://schemas.microsoft.com/office/powerpoint/2010/main" val="1947654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F4C9C-528A-CD4F-A36A-23FFBCF6403C}"/>
              </a:ext>
            </a:extLst>
          </p:cNvPr>
          <p:cNvSpPr txBox="1">
            <a:spLocks/>
          </p:cNvSpPr>
          <p:nvPr/>
        </p:nvSpPr>
        <p:spPr>
          <a:xfrm>
            <a:off x="2794801" y="3529359"/>
            <a:ext cx="8449461" cy="1055378"/>
          </a:xfrm>
          <a:prstGeom prst="rect">
            <a:avLst/>
          </a:prstGeom>
          <a:no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5000" b="1">
                <a:solidFill>
                  <a:srgbClr val="0B2265"/>
                </a:solidFill>
                <a:latin typeface="Sofia Pro" pitchFamily="2" charset="77"/>
              </a:rPr>
              <a:t>QR code: variable amount</a:t>
            </a:r>
          </a:p>
        </p:txBody>
      </p:sp>
      <p:cxnSp>
        <p:nvCxnSpPr>
          <p:cNvPr id="5" name="Straight Connector 4">
            <a:extLst>
              <a:ext uri="{FF2B5EF4-FFF2-40B4-BE49-F238E27FC236}">
                <a16:creationId xmlns:a16="http://schemas.microsoft.com/office/drawing/2014/main" id="{8DFDB99E-639D-8347-8439-60ADB5485F72}"/>
              </a:ext>
            </a:extLst>
          </p:cNvPr>
          <p:cNvCxnSpPr>
            <a:cxnSpLocks/>
          </p:cNvCxnSpPr>
          <p:nvPr/>
        </p:nvCxnSpPr>
        <p:spPr>
          <a:xfrm flipV="1">
            <a:off x="2923188" y="4690676"/>
            <a:ext cx="7378403" cy="1"/>
          </a:xfrm>
          <a:prstGeom prst="line">
            <a:avLst/>
          </a:prstGeom>
          <a:ln w="88900" cmpd="sng">
            <a:solidFill>
              <a:srgbClr val="FF478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6204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43FF8D-26D2-4C6C-90F1-DFB3645FCD90}"/>
              </a:ext>
            </a:extLst>
          </p:cNvPr>
          <p:cNvSpPr>
            <a:spLocks noGrp="1"/>
          </p:cNvSpPr>
          <p:nvPr>
            <p:ph type="body" sz="quarter" idx="13"/>
          </p:nvPr>
        </p:nvSpPr>
        <p:spPr>
          <a:xfrm>
            <a:off x="841744" y="2665338"/>
            <a:ext cx="10604391" cy="3561842"/>
          </a:xfrm>
        </p:spPr>
        <p:txBody>
          <a:bodyPr numCol="2"/>
          <a:lstStyle/>
          <a:p>
            <a:pPr marL="0" indent="0">
              <a:buNone/>
            </a:pPr>
            <a:r>
              <a:rPr lang="nl-BE" sz="1600">
                <a:solidFill>
                  <a:schemeClr val="bg1">
                    <a:lumMod val="50000"/>
                  </a:schemeClr>
                </a:solidFill>
                <a:latin typeface="Sofia Pro Light"/>
              </a:rPr>
              <a:t>Steun ... en doneer met de Payconiq by Bancontact-app.</a:t>
            </a:r>
          </a:p>
          <a:p>
            <a:pPr marL="0" indent="0">
              <a:buNone/>
            </a:pPr>
            <a:endParaRPr lang="nl-BE" sz="1600">
              <a:solidFill>
                <a:schemeClr val="bg1">
                  <a:lumMod val="50000"/>
                </a:schemeClr>
              </a:solidFill>
              <a:latin typeface="Sofia Pro Light"/>
            </a:endParaRPr>
          </a:p>
          <a:p>
            <a:pPr marL="0" indent="0">
              <a:buNone/>
            </a:pPr>
            <a:endParaRPr lang="nl-BE" sz="1600">
              <a:solidFill>
                <a:schemeClr val="bg1">
                  <a:lumMod val="50000"/>
                </a:schemeClr>
              </a:solidFill>
              <a:latin typeface="Sofia Pro Light"/>
            </a:endParaRPr>
          </a:p>
          <a:p>
            <a:pPr marL="0" indent="0">
              <a:buNone/>
            </a:pPr>
            <a:r>
              <a:rPr lang="nl-BE" sz="1600">
                <a:solidFill>
                  <a:schemeClr val="bg1">
                    <a:lumMod val="50000"/>
                  </a:schemeClr>
                </a:solidFill>
                <a:latin typeface="Sofia Pro Light"/>
              </a:rPr>
              <a:t>Doneer mobiel met de Payconiq by Bancontact-app en steun ...</a:t>
            </a:r>
          </a:p>
          <a:p>
            <a:pPr marL="0" indent="0">
              <a:buNone/>
            </a:pPr>
            <a:endParaRPr lang="nl-BE" sz="1600">
              <a:solidFill>
                <a:schemeClr val="bg1">
                  <a:lumMod val="50000"/>
                </a:schemeClr>
              </a:solidFill>
              <a:latin typeface="Sofia Pro Light"/>
            </a:endParaRPr>
          </a:p>
          <a:p>
            <a:pPr marL="0" indent="0">
              <a:buNone/>
            </a:pPr>
            <a:endParaRPr lang="nl-BE" sz="1600">
              <a:solidFill>
                <a:schemeClr val="bg1">
                  <a:lumMod val="50000"/>
                </a:schemeClr>
              </a:solidFill>
              <a:latin typeface="Sofia Pro Light"/>
            </a:endParaRPr>
          </a:p>
          <a:p>
            <a:pPr marL="0" indent="0">
              <a:buNone/>
            </a:pPr>
            <a:r>
              <a:rPr lang="nl-BE" sz="1600">
                <a:solidFill>
                  <a:schemeClr val="bg1">
                    <a:lumMod val="50000"/>
                  </a:schemeClr>
                </a:solidFill>
                <a:latin typeface="Sofia Pro Light"/>
              </a:rPr>
              <a:t>Scan en doneer met de Payconiq by Bancontact-app.</a:t>
            </a:r>
          </a:p>
          <a:p>
            <a:pPr marL="0" indent="0">
              <a:buNone/>
            </a:pPr>
            <a:endParaRPr lang="nl-BE" sz="1600">
              <a:solidFill>
                <a:schemeClr val="bg1">
                  <a:lumMod val="50000"/>
                </a:schemeClr>
              </a:solidFill>
              <a:latin typeface="Sofia Pro Light"/>
            </a:endParaRPr>
          </a:p>
          <a:p>
            <a:pPr marL="0" indent="0">
              <a:buNone/>
            </a:pPr>
            <a:endParaRPr lang="nl-BE" sz="1600">
              <a:solidFill>
                <a:schemeClr val="bg1">
                  <a:lumMod val="50000"/>
                </a:schemeClr>
              </a:solidFill>
              <a:latin typeface="Sofia Pro Light"/>
            </a:endParaRPr>
          </a:p>
          <a:p>
            <a:pPr marL="0" indent="0">
              <a:buNone/>
            </a:pPr>
            <a:endParaRPr lang="nl-BE" sz="1600">
              <a:solidFill>
                <a:schemeClr val="bg1">
                  <a:lumMod val="50000"/>
                </a:schemeClr>
              </a:solidFill>
              <a:latin typeface="Sofia Pro Light"/>
            </a:endParaRPr>
          </a:p>
          <a:p>
            <a:pPr marL="0" indent="0">
              <a:buNone/>
            </a:pPr>
            <a:endParaRPr lang="nl-BE" sz="1600">
              <a:solidFill>
                <a:schemeClr val="bg1">
                  <a:lumMod val="50000"/>
                </a:schemeClr>
              </a:solidFill>
              <a:latin typeface="Sofia Pro Light"/>
            </a:endParaRPr>
          </a:p>
          <a:p>
            <a:pPr marL="0" indent="0">
              <a:buNone/>
            </a:pPr>
            <a:r>
              <a:rPr lang="nl-BE" sz="1600">
                <a:solidFill>
                  <a:schemeClr val="bg1">
                    <a:lumMod val="50000"/>
                  </a:schemeClr>
                </a:solidFill>
                <a:latin typeface="Sofia Pro Light"/>
              </a:rPr>
              <a:t>Soutenez ... : faites un don mobile avec l’appli Payconiq by Bancontact.</a:t>
            </a:r>
          </a:p>
          <a:p>
            <a:pPr marL="0" indent="0">
              <a:buNone/>
            </a:pPr>
            <a:endParaRPr lang="nl-BE" sz="1600">
              <a:solidFill>
                <a:schemeClr val="bg1">
                  <a:lumMod val="50000"/>
                </a:schemeClr>
              </a:solidFill>
              <a:latin typeface="Sofia Pro Light"/>
            </a:endParaRPr>
          </a:p>
          <a:p>
            <a:pPr marL="0" indent="0">
              <a:buNone/>
            </a:pPr>
            <a:r>
              <a:rPr lang="nl-BE" sz="1600">
                <a:solidFill>
                  <a:schemeClr val="bg1">
                    <a:lumMod val="50000"/>
                  </a:schemeClr>
                </a:solidFill>
                <a:latin typeface="Sofia Pro Light"/>
              </a:rPr>
              <a:t>Faites un don mobile avec l’appli Payconiq by Bancontact et soutenez ...</a:t>
            </a:r>
          </a:p>
          <a:p>
            <a:pPr marL="0" indent="0">
              <a:buNone/>
            </a:pPr>
            <a:endParaRPr lang="nl-BE" sz="1600">
              <a:solidFill>
                <a:schemeClr val="bg1">
                  <a:lumMod val="50000"/>
                </a:schemeClr>
              </a:solidFill>
              <a:latin typeface="Sofia Pro Light"/>
            </a:endParaRPr>
          </a:p>
          <a:p>
            <a:pPr marL="0" indent="0">
              <a:buNone/>
            </a:pPr>
            <a:endParaRPr lang="fr-FR" sz="1600">
              <a:solidFill>
                <a:schemeClr val="bg1">
                  <a:lumMod val="50000"/>
                </a:schemeClr>
              </a:solidFill>
              <a:latin typeface="Sofia Pro Light"/>
            </a:endParaRPr>
          </a:p>
          <a:p>
            <a:pPr marL="0" indent="0">
              <a:buNone/>
            </a:pPr>
            <a:r>
              <a:rPr lang="fr-FR" sz="1600">
                <a:solidFill>
                  <a:schemeClr val="bg1">
                    <a:lumMod val="50000"/>
                  </a:schemeClr>
                </a:solidFill>
                <a:latin typeface="Sofia Pro Light"/>
              </a:rPr>
              <a:t>Scannez et faites un don avec l’appli </a:t>
            </a:r>
            <a:r>
              <a:rPr lang="fr-FR" sz="1600" err="1">
                <a:solidFill>
                  <a:schemeClr val="bg1">
                    <a:lumMod val="50000"/>
                  </a:schemeClr>
                </a:solidFill>
                <a:latin typeface="Sofia Pro Light"/>
              </a:rPr>
              <a:t>Payconiq</a:t>
            </a:r>
            <a:r>
              <a:rPr lang="fr-FR" sz="1600">
                <a:solidFill>
                  <a:schemeClr val="bg1">
                    <a:lumMod val="50000"/>
                  </a:schemeClr>
                </a:solidFill>
                <a:latin typeface="Sofia Pro Light"/>
              </a:rPr>
              <a:t> by </a:t>
            </a:r>
            <a:r>
              <a:rPr lang="fr-FR" sz="1600" err="1">
                <a:solidFill>
                  <a:schemeClr val="bg1">
                    <a:lumMod val="50000"/>
                  </a:schemeClr>
                </a:solidFill>
                <a:latin typeface="Sofia Pro Light"/>
              </a:rPr>
              <a:t>Bancontact</a:t>
            </a:r>
            <a:r>
              <a:rPr lang="fr-FR" sz="1600">
                <a:solidFill>
                  <a:schemeClr val="bg1">
                    <a:lumMod val="50000"/>
                  </a:schemeClr>
                </a:solidFill>
                <a:latin typeface="Sofia Pro Light"/>
              </a:rPr>
              <a:t>.</a:t>
            </a:r>
            <a:endParaRPr lang="nl-BE" sz="1600">
              <a:solidFill>
                <a:schemeClr val="bg1">
                  <a:lumMod val="50000"/>
                </a:schemeClr>
              </a:solidFill>
              <a:latin typeface="Sofia Pro Light"/>
            </a:endParaRPr>
          </a:p>
        </p:txBody>
      </p:sp>
      <p:sp>
        <p:nvSpPr>
          <p:cNvPr id="5" name="Text Placeholder 2">
            <a:extLst>
              <a:ext uri="{FF2B5EF4-FFF2-40B4-BE49-F238E27FC236}">
                <a16:creationId xmlns:a16="http://schemas.microsoft.com/office/drawing/2014/main" id="{8FB2ECB1-E8D2-4483-80C4-8E1A376AC475}"/>
              </a:ext>
            </a:extLst>
          </p:cNvPr>
          <p:cNvSpPr txBox="1">
            <a:spLocks/>
          </p:cNvSpPr>
          <p:nvPr/>
        </p:nvSpPr>
        <p:spPr>
          <a:xfrm>
            <a:off x="834972" y="1372174"/>
            <a:ext cx="10851826" cy="847487"/>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nl-BE" sz="1800" spc="0">
                <a:solidFill>
                  <a:schemeClr val="bg1">
                    <a:lumMod val="50000"/>
                  </a:schemeClr>
                </a:solidFill>
                <a:latin typeface="Sofia Pro Light"/>
              </a:rPr>
              <a:t>If the QR code is used to collect a variable amount, the following copy proposals to introduce the QR code and the QR code designs are an option. </a:t>
            </a:r>
          </a:p>
          <a:p>
            <a:pPr marL="0" indent="0">
              <a:buFont typeface="Arial"/>
              <a:buNone/>
            </a:pPr>
            <a:endParaRPr lang="nl-BE" sz="1800"/>
          </a:p>
        </p:txBody>
      </p:sp>
      <p:sp>
        <p:nvSpPr>
          <p:cNvPr id="6" name="Rectangle 5">
            <a:extLst>
              <a:ext uri="{FF2B5EF4-FFF2-40B4-BE49-F238E27FC236}">
                <a16:creationId xmlns:a16="http://schemas.microsoft.com/office/drawing/2014/main" id="{DE14DD6A-D73A-A740-ABB8-1B288884AED6}"/>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7" name="Rectangle 6">
            <a:extLst>
              <a:ext uri="{FF2B5EF4-FFF2-40B4-BE49-F238E27FC236}">
                <a16:creationId xmlns:a16="http://schemas.microsoft.com/office/drawing/2014/main" id="{AD6584AA-A6A1-3F40-BB75-AD33FF4778F7}"/>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8" name="TextBox 7">
            <a:extLst>
              <a:ext uri="{FF2B5EF4-FFF2-40B4-BE49-F238E27FC236}">
                <a16:creationId xmlns:a16="http://schemas.microsoft.com/office/drawing/2014/main" id="{3E5117EE-FB09-8948-9776-035CDA05B242}"/>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37</a:t>
            </a:r>
          </a:p>
        </p:txBody>
      </p:sp>
      <p:sp>
        <p:nvSpPr>
          <p:cNvPr id="9" name="Title 1">
            <a:extLst>
              <a:ext uri="{FF2B5EF4-FFF2-40B4-BE49-F238E27FC236}">
                <a16:creationId xmlns:a16="http://schemas.microsoft.com/office/drawing/2014/main" id="{A922785A-DD75-6A41-8779-1F280AD0AFA2}"/>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VARIABLE AMOUNT</a:t>
            </a:r>
            <a:endParaRPr lang="nl-BE" sz="2000" b="1" spc="0">
              <a:latin typeface="Sofia Pro" pitchFamily="2" charset="77"/>
            </a:endParaRPr>
          </a:p>
        </p:txBody>
      </p:sp>
      <p:cxnSp>
        <p:nvCxnSpPr>
          <p:cNvPr id="10" name="Straight Connector 9">
            <a:extLst>
              <a:ext uri="{FF2B5EF4-FFF2-40B4-BE49-F238E27FC236}">
                <a16:creationId xmlns:a16="http://schemas.microsoft.com/office/drawing/2014/main" id="{BD163C79-B8CF-2147-BAD7-C4505F2A1E2B}"/>
              </a:ext>
            </a:extLst>
          </p:cNvPr>
          <p:cNvCxnSpPr>
            <a:cxnSpLocks/>
          </p:cNvCxnSpPr>
          <p:nvPr/>
        </p:nvCxnSpPr>
        <p:spPr>
          <a:xfrm>
            <a:off x="928688" y="1091382"/>
            <a:ext cx="2303610"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4042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778B0C-F5A3-1442-9D60-570B8E5B3645}"/>
              </a:ext>
            </a:extLst>
          </p:cNvPr>
          <p:cNvSpPr/>
          <p:nvPr/>
        </p:nvSpPr>
        <p:spPr>
          <a:xfrm>
            <a:off x="-69850" y="53788"/>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7" name="Title 1">
            <a:extLst>
              <a:ext uri="{FF2B5EF4-FFF2-40B4-BE49-F238E27FC236}">
                <a16:creationId xmlns:a16="http://schemas.microsoft.com/office/drawing/2014/main" id="{9759BA6D-B5D1-9E46-9946-6134E4FC4E7C}"/>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VARIABLE AMOUNT</a:t>
            </a:r>
            <a:endParaRPr lang="nl-BE" sz="2000" b="1" spc="0">
              <a:latin typeface="Sofia Pro" pitchFamily="2" charset="77"/>
            </a:endParaRPr>
          </a:p>
        </p:txBody>
      </p:sp>
      <p:cxnSp>
        <p:nvCxnSpPr>
          <p:cNvPr id="18" name="Straight Connector 17">
            <a:extLst>
              <a:ext uri="{FF2B5EF4-FFF2-40B4-BE49-F238E27FC236}">
                <a16:creationId xmlns:a16="http://schemas.microsoft.com/office/drawing/2014/main" id="{806ED4BD-B8C4-484E-9647-2FF6D1E2DA8F}"/>
              </a:ext>
            </a:extLst>
          </p:cNvPr>
          <p:cNvCxnSpPr>
            <a:cxnSpLocks/>
          </p:cNvCxnSpPr>
          <p:nvPr/>
        </p:nvCxnSpPr>
        <p:spPr>
          <a:xfrm>
            <a:off x="928688" y="1091382"/>
            <a:ext cx="2303610"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28" name="Text Placeholder 2">
            <a:extLst>
              <a:ext uri="{FF2B5EF4-FFF2-40B4-BE49-F238E27FC236}">
                <a16:creationId xmlns:a16="http://schemas.microsoft.com/office/drawing/2014/main" id="{18A2D39A-17BC-4AFF-AEA2-3DD2BC13AF55}"/>
              </a:ext>
            </a:extLst>
          </p:cNvPr>
          <p:cNvSpPr txBox="1">
            <a:spLocks/>
          </p:cNvSpPr>
          <p:nvPr/>
        </p:nvSpPr>
        <p:spPr>
          <a:xfrm>
            <a:off x="834972" y="1372174"/>
            <a:ext cx="5586148" cy="2056826"/>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nl-BE" sz="1800" spc="0">
                <a:solidFill>
                  <a:schemeClr val="bg1">
                    <a:lumMod val="50000"/>
                  </a:schemeClr>
                </a:solidFill>
                <a:latin typeface="Sofia Pro Light"/>
              </a:rPr>
              <a:t>Following Payconiq QR codes can be used in your external communication. Note that there are two options. When placing the QR code on a white background, please use the one with the magenta outline. When placing the QR code on a colored background, please use the one without magenta outline.</a:t>
            </a:r>
            <a:endParaRPr lang="nl-BE" sz="1800"/>
          </a:p>
        </p:txBody>
      </p:sp>
      <p:sp>
        <p:nvSpPr>
          <p:cNvPr id="31" name="Rectangle 30">
            <a:extLst>
              <a:ext uri="{FF2B5EF4-FFF2-40B4-BE49-F238E27FC236}">
                <a16:creationId xmlns:a16="http://schemas.microsoft.com/office/drawing/2014/main" id="{BFCAB637-4270-734A-87E3-5B75278DE1D6}"/>
              </a:ext>
            </a:extLst>
          </p:cNvPr>
          <p:cNvSpPr/>
          <p:nvPr/>
        </p:nvSpPr>
        <p:spPr>
          <a:xfrm>
            <a:off x="11981231"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32" name="TextBox 31">
            <a:extLst>
              <a:ext uri="{FF2B5EF4-FFF2-40B4-BE49-F238E27FC236}">
                <a16:creationId xmlns:a16="http://schemas.microsoft.com/office/drawing/2014/main" id="{94F91A71-4987-6341-9308-605D2950D196}"/>
              </a:ext>
            </a:extLst>
          </p:cNvPr>
          <p:cNvSpPr txBox="1"/>
          <p:nvPr/>
        </p:nvSpPr>
        <p:spPr>
          <a:xfrm>
            <a:off x="11182719"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38</a:t>
            </a:r>
          </a:p>
        </p:txBody>
      </p:sp>
      <p:pic>
        <p:nvPicPr>
          <p:cNvPr id="2" name="Picture 1" descr="Qr code&#10;&#10;Description automatically generated">
            <a:extLst>
              <a:ext uri="{FF2B5EF4-FFF2-40B4-BE49-F238E27FC236}">
                <a16:creationId xmlns:a16="http://schemas.microsoft.com/office/drawing/2014/main" id="{FDF5A60D-7DFA-4232-221D-51909C722A82}"/>
              </a:ext>
            </a:extLst>
          </p:cNvPr>
          <p:cNvPicPr>
            <a:picLocks noChangeAspect="1"/>
          </p:cNvPicPr>
          <p:nvPr/>
        </p:nvPicPr>
        <p:blipFill>
          <a:blip r:embed="rId2"/>
          <a:stretch>
            <a:fillRect/>
          </a:stretch>
        </p:blipFill>
        <p:spPr>
          <a:xfrm>
            <a:off x="6533636" y="4262866"/>
            <a:ext cx="2297407" cy="1712979"/>
          </a:xfrm>
          <a:prstGeom prst="rect">
            <a:avLst/>
          </a:prstGeom>
        </p:spPr>
      </p:pic>
      <p:pic>
        <p:nvPicPr>
          <p:cNvPr id="4" name="Picture 3" descr="Qr code&#10;&#10;Description automatically generated">
            <a:extLst>
              <a:ext uri="{FF2B5EF4-FFF2-40B4-BE49-F238E27FC236}">
                <a16:creationId xmlns:a16="http://schemas.microsoft.com/office/drawing/2014/main" id="{C6CA6854-1D8D-7063-EF04-F4DD2C6B33D0}"/>
              </a:ext>
            </a:extLst>
          </p:cNvPr>
          <p:cNvPicPr>
            <a:picLocks noChangeAspect="1"/>
          </p:cNvPicPr>
          <p:nvPr/>
        </p:nvPicPr>
        <p:blipFill>
          <a:blip r:embed="rId3"/>
          <a:stretch>
            <a:fillRect/>
          </a:stretch>
        </p:blipFill>
        <p:spPr>
          <a:xfrm>
            <a:off x="8965711" y="4236971"/>
            <a:ext cx="2297407" cy="1712979"/>
          </a:xfrm>
          <a:prstGeom prst="rect">
            <a:avLst/>
          </a:prstGeom>
        </p:spPr>
      </p:pic>
      <p:pic>
        <p:nvPicPr>
          <p:cNvPr id="5" name="Picture 4" descr="Qr code&#10;&#10;Description automatically generated">
            <a:extLst>
              <a:ext uri="{FF2B5EF4-FFF2-40B4-BE49-F238E27FC236}">
                <a16:creationId xmlns:a16="http://schemas.microsoft.com/office/drawing/2014/main" id="{1537F878-FFBA-F617-20A2-AB43FC823AED}"/>
              </a:ext>
            </a:extLst>
          </p:cNvPr>
          <p:cNvPicPr>
            <a:picLocks noChangeAspect="1"/>
          </p:cNvPicPr>
          <p:nvPr/>
        </p:nvPicPr>
        <p:blipFill>
          <a:blip r:embed="rId4"/>
          <a:stretch>
            <a:fillRect/>
          </a:stretch>
        </p:blipFill>
        <p:spPr>
          <a:xfrm>
            <a:off x="6569225" y="2318674"/>
            <a:ext cx="2297407" cy="1712979"/>
          </a:xfrm>
          <a:prstGeom prst="rect">
            <a:avLst/>
          </a:prstGeom>
        </p:spPr>
      </p:pic>
      <p:pic>
        <p:nvPicPr>
          <p:cNvPr id="6" name="Picture 5" descr="Qr code&#10;&#10;Description automatically generated">
            <a:extLst>
              <a:ext uri="{FF2B5EF4-FFF2-40B4-BE49-F238E27FC236}">
                <a16:creationId xmlns:a16="http://schemas.microsoft.com/office/drawing/2014/main" id="{38E9DDDB-4630-56E5-AB83-3C736841E389}"/>
              </a:ext>
            </a:extLst>
          </p:cNvPr>
          <p:cNvPicPr>
            <a:picLocks noChangeAspect="1"/>
          </p:cNvPicPr>
          <p:nvPr/>
        </p:nvPicPr>
        <p:blipFill>
          <a:blip r:embed="rId5"/>
          <a:stretch>
            <a:fillRect/>
          </a:stretch>
        </p:blipFill>
        <p:spPr>
          <a:xfrm>
            <a:off x="4571363" y="3678438"/>
            <a:ext cx="1712979" cy="2297407"/>
          </a:xfrm>
          <a:prstGeom prst="rect">
            <a:avLst/>
          </a:prstGeom>
        </p:spPr>
      </p:pic>
      <p:pic>
        <p:nvPicPr>
          <p:cNvPr id="7" name="Picture 6" descr="Qr code&#10;&#10;Description automatically generated">
            <a:extLst>
              <a:ext uri="{FF2B5EF4-FFF2-40B4-BE49-F238E27FC236}">
                <a16:creationId xmlns:a16="http://schemas.microsoft.com/office/drawing/2014/main" id="{DD220C49-195E-5D16-92EC-00FC8D4BABE4}"/>
              </a:ext>
            </a:extLst>
          </p:cNvPr>
          <p:cNvPicPr>
            <a:picLocks noChangeAspect="1"/>
          </p:cNvPicPr>
          <p:nvPr/>
        </p:nvPicPr>
        <p:blipFill>
          <a:blip r:embed="rId6"/>
          <a:stretch>
            <a:fillRect/>
          </a:stretch>
        </p:blipFill>
        <p:spPr>
          <a:xfrm>
            <a:off x="2734643" y="3661547"/>
            <a:ext cx="1719696" cy="2297407"/>
          </a:xfrm>
          <a:prstGeom prst="rect">
            <a:avLst/>
          </a:prstGeom>
        </p:spPr>
      </p:pic>
      <p:pic>
        <p:nvPicPr>
          <p:cNvPr id="8" name="Picture 7" descr="Qr code&#10;&#10;Description automatically generated">
            <a:extLst>
              <a:ext uri="{FF2B5EF4-FFF2-40B4-BE49-F238E27FC236}">
                <a16:creationId xmlns:a16="http://schemas.microsoft.com/office/drawing/2014/main" id="{2D33D84F-3B34-97BB-30FA-60C6BC94C731}"/>
              </a:ext>
            </a:extLst>
          </p:cNvPr>
          <p:cNvPicPr>
            <a:picLocks noChangeAspect="1"/>
          </p:cNvPicPr>
          <p:nvPr/>
        </p:nvPicPr>
        <p:blipFill>
          <a:blip r:embed="rId7"/>
          <a:stretch>
            <a:fillRect/>
          </a:stretch>
        </p:blipFill>
        <p:spPr>
          <a:xfrm>
            <a:off x="904640" y="3659457"/>
            <a:ext cx="1712979" cy="2297407"/>
          </a:xfrm>
          <a:prstGeom prst="rect">
            <a:avLst/>
          </a:prstGeom>
        </p:spPr>
      </p:pic>
    </p:spTree>
    <p:extLst>
      <p:ext uri="{BB962C8B-B14F-4D97-AF65-F5344CB8AC3E}">
        <p14:creationId xmlns:p14="http://schemas.microsoft.com/office/powerpoint/2010/main" val="3904703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8C7BFB-5CB3-AA4E-8EE8-B4F8867445C6}"/>
              </a:ext>
            </a:extLst>
          </p:cNvPr>
          <p:cNvSpPr txBox="1">
            <a:spLocks/>
          </p:cNvSpPr>
          <p:nvPr/>
        </p:nvSpPr>
        <p:spPr>
          <a:xfrm>
            <a:off x="2794801" y="3529359"/>
            <a:ext cx="8449461" cy="1055378"/>
          </a:xfrm>
          <a:prstGeom prst="rect">
            <a:avLst/>
          </a:prstGeom>
          <a:no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5000" b="1">
                <a:solidFill>
                  <a:srgbClr val="0B2265"/>
                </a:solidFill>
                <a:latin typeface="Sofia Pro" pitchFamily="2" charset="77"/>
              </a:rPr>
              <a:t>QR code: fixed amount</a:t>
            </a:r>
          </a:p>
        </p:txBody>
      </p:sp>
      <p:cxnSp>
        <p:nvCxnSpPr>
          <p:cNvPr id="5" name="Straight Connector 4">
            <a:extLst>
              <a:ext uri="{FF2B5EF4-FFF2-40B4-BE49-F238E27FC236}">
                <a16:creationId xmlns:a16="http://schemas.microsoft.com/office/drawing/2014/main" id="{B04D708A-0AF4-F54C-9876-03DEFA73CE6A}"/>
              </a:ext>
            </a:extLst>
          </p:cNvPr>
          <p:cNvCxnSpPr>
            <a:cxnSpLocks/>
          </p:cNvCxnSpPr>
          <p:nvPr/>
        </p:nvCxnSpPr>
        <p:spPr>
          <a:xfrm flipV="1">
            <a:off x="2923188" y="4690675"/>
            <a:ext cx="6454276" cy="1"/>
          </a:xfrm>
          <a:prstGeom prst="line">
            <a:avLst/>
          </a:prstGeom>
          <a:ln w="88900" cmpd="sng">
            <a:solidFill>
              <a:srgbClr val="FF478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2077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43FF8D-26D2-4C6C-90F1-DFB3645FCD90}"/>
              </a:ext>
            </a:extLst>
          </p:cNvPr>
          <p:cNvSpPr>
            <a:spLocks noGrp="1"/>
          </p:cNvSpPr>
          <p:nvPr>
            <p:ph type="body" sz="quarter" idx="13"/>
          </p:nvPr>
        </p:nvSpPr>
        <p:spPr>
          <a:xfrm>
            <a:off x="853093" y="1384453"/>
            <a:ext cx="10713596" cy="368934"/>
          </a:xfrm>
        </p:spPr>
        <p:txBody>
          <a:bodyPr/>
          <a:lstStyle/>
          <a:p>
            <a:pPr marL="0" indent="0">
              <a:buNone/>
            </a:pPr>
            <a:r>
              <a:rPr lang="nl-BE" sz="1800" spc="0">
                <a:solidFill>
                  <a:schemeClr val="bg1">
                    <a:lumMod val="50000"/>
                  </a:schemeClr>
                </a:solidFill>
                <a:latin typeface="Sofia Pro Light"/>
              </a:rPr>
              <a:t>If the QR code is used to collect a fixed amount, the following copy proposals to introduce the QR code and the QR code designs are an option. </a:t>
            </a:r>
          </a:p>
          <a:p>
            <a:pPr marL="0" indent="0">
              <a:buNone/>
            </a:pPr>
            <a:endParaRPr lang="nl-BE" sz="1800" spc="0"/>
          </a:p>
        </p:txBody>
      </p:sp>
      <p:sp>
        <p:nvSpPr>
          <p:cNvPr id="5" name="TextBox 4">
            <a:extLst>
              <a:ext uri="{FF2B5EF4-FFF2-40B4-BE49-F238E27FC236}">
                <a16:creationId xmlns:a16="http://schemas.microsoft.com/office/drawing/2014/main" id="{77EADBA5-AB26-481D-A5B2-25B2917D71C2}"/>
              </a:ext>
            </a:extLst>
          </p:cNvPr>
          <p:cNvSpPr txBox="1"/>
          <p:nvPr/>
        </p:nvSpPr>
        <p:spPr>
          <a:xfrm>
            <a:off x="853092" y="2700302"/>
            <a:ext cx="10636075" cy="3474720"/>
          </a:xfrm>
          <a:prstGeom prst="rect">
            <a:avLst/>
          </a:prstGeom>
        </p:spPr>
        <p:txBody>
          <a:bodyPr vert="horz" wrap="square" lIns="91421" tIns="45710" rIns="91421" bIns="45710" numCol="2" rtlCol="0" anchor="t" anchorCtr="0">
            <a:noAutofit/>
          </a:bodyPr>
          <a:lstStyle/>
          <a:p>
            <a:r>
              <a:rPr lang="nl-BE" sz="1600">
                <a:solidFill>
                  <a:schemeClr val="bg1">
                    <a:lumMod val="50000"/>
                  </a:schemeClr>
                </a:solidFill>
                <a:latin typeface="Sofia Pro Light"/>
              </a:rPr>
              <a:t>Doneer € ... met de Payconiq by Bancontact-app.</a:t>
            </a:r>
          </a:p>
          <a:p>
            <a:endParaRPr lang="nl-BE" sz="1600">
              <a:solidFill>
                <a:schemeClr val="bg1">
                  <a:lumMod val="50000"/>
                </a:schemeClr>
              </a:solidFill>
              <a:latin typeface="Sofia Pro Light"/>
            </a:endParaRPr>
          </a:p>
          <a:p>
            <a:r>
              <a:rPr lang="nl-BE" sz="1600">
                <a:solidFill>
                  <a:schemeClr val="bg1">
                    <a:lumMod val="50000"/>
                  </a:schemeClr>
                </a:solidFill>
                <a:latin typeface="Sofia Pro Light"/>
              </a:rPr>
              <a:t>Schenk € ... met de Payconiq by Bancontact-app. </a:t>
            </a:r>
          </a:p>
          <a:p>
            <a:r>
              <a:rPr lang="nl-BE" sz="1600">
                <a:solidFill>
                  <a:schemeClr val="bg1">
                    <a:lumMod val="50000"/>
                  </a:schemeClr>
                </a:solidFill>
                <a:latin typeface="Sofia Pro Light"/>
              </a:rPr>
              <a:t>Jij kan het verschil maken.</a:t>
            </a:r>
          </a:p>
          <a:p>
            <a:endParaRPr lang="nl-BE" sz="1600">
              <a:solidFill>
                <a:schemeClr val="bg1">
                  <a:lumMod val="50000"/>
                </a:schemeClr>
              </a:solidFill>
              <a:latin typeface="Sofia Pro Light"/>
            </a:endParaRPr>
          </a:p>
          <a:p>
            <a:r>
              <a:rPr lang="nl-BE" sz="1600">
                <a:solidFill>
                  <a:schemeClr val="bg1">
                    <a:lumMod val="50000"/>
                  </a:schemeClr>
                </a:solidFill>
                <a:latin typeface="Sofia Pro Light"/>
              </a:rPr>
              <a:t>Scan en doneer € ... met de Payconiq by </a:t>
            </a:r>
            <a:br>
              <a:rPr lang="nl-BE" sz="1600">
                <a:solidFill>
                  <a:schemeClr val="bg1">
                    <a:lumMod val="50000"/>
                  </a:schemeClr>
                </a:solidFill>
                <a:latin typeface="Sofia Pro Light"/>
              </a:rPr>
            </a:br>
            <a:r>
              <a:rPr lang="nl-BE" sz="1600">
                <a:solidFill>
                  <a:schemeClr val="bg1">
                    <a:lumMod val="50000"/>
                  </a:schemeClr>
                </a:solidFill>
                <a:latin typeface="Sofia Pro Light"/>
              </a:rPr>
              <a:t>Bancontact-app. </a:t>
            </a:r>
          </a:p>
          <a:p>
            <a:endParaRPr lang="nl-BE" sz="1600">
              <a:solidFill>
                <a:schemeClr val="bg1">
                  <a:lumMod val="50000"/>
                </a:schemeClr>
              </a:solidFill>
              <a:latin typeface="Sofia Pro Light"/>
            </a:endParaRPr>
          </a:p>
          <a:p>
            <a:r>
              <a:rPr lang="nl-BE" sz="1600">
                <a:solidFill>
                  <a:schemeClr val="bg1">
                    <a:lumMod val="50000"/>
                  </a:schemeClr>
                </a:solidFill>
                <a:latin typeface="Sofia Pro Light"/>
              </a:rPr>
              <a:t>Steun onze vrijwilligers. Doneer € ... met de </a:t>
            </a:r>
            <a:br>
              <a:rPr lang="nl-BE" sz="1600">
                <a:solidFill>
                  <a:schemeClr val="bg1">
                    <a:lumMod val="50000"/>
                  </a:schemeClr>
                </a:solidFill>
                <a:latin typeface="Sofia Pro Light"/>
              </a:rPr>
            </a:br>
            <a:r>
              <a:rPr lang="nl-BE" sz="1600">
                <a:solidFill>
                  <a:schemeClr val="bg1">
                    <a:lumMod val="50000"/>
                  </a:schemeClr>
                </a:solidFill>
                <a:latin typeface="Sofia Pro Light"/>
              </a:rPr>
              <a:t>Payconiq by Bancontact-app.</a:t>
            </a:r>
          </a:p>
          <a:p>
            <a:endParaRPr lang="nl-BE" sz="1600">
              <a:solidFill>
                <a:schemeClr val="bg1">
                  <a:lumMod val="50000"/>
                </a:schemeClr>
              </a:solidFill>
              <a:latin typeface="Sofia Pro Light"/>
            </a:endParaRPr>
          </a:p>
          <a:p>
            <a:endParaRPr lang="nl-BE" sz="1600">
              <a:solidFill>
                <a:schemeClr val="bg1">
                  <a:lumMod val="50000"/>
                </a:schemeClr>
              </a:solidFill>
              <a:latin typeface="Sofia Pro Light"/>
            </a:endParaRPr>
          </a:p>
          <a:p>
            <a:endParaRPr lang="nl-BE" sz="1600">
              <a:solidFill>
                <a:schemeClr val="bg1">
                  <a:lumMod val="50000"/>
                </a:schemeClr>
              </a:solidFill>
              <a:latin typeface="Sofia Pro Light"/>
            </a:endParaRPr>
          </a:p>
          <a:p>
            <a:r>
              <a:rPr lang="nl-BE" sz="1600">
                <a:solidFill>
                  <a:schemeClr val="bg1">
                    <a:lumMod val="50000"/>
                  </a:schemeClr>
                </a:solidFill>
                <a:latin typeface="Sofia Pro Light"/>
              </a:rPr>
              <a:t>Donnez ... € avec l’appli Payconiq by Bancontact.</a:t>
            </a:r>
          </a:p>
          <a:p>
            <a:pPr>
              <a:buFontTx/>
              <a:buChar char="-"/>
            </a:pPr>
            <a:endParaRPr lang="nl-BE" sz="1600">
              <a:solidFill>
                <a:schemeClr val="bg1">
                  <a:lumMod val="50000"/>
                </a:schemeClr>
              </a:solidFill>
              <a:latin typeface="Sofia Pro Light"/>
            </a:endParaRPr>
          </a:p>
          <a:p>
            <a:r>
              <a:rPr lang="nl-BE" sz="1600">
                <a:solidFill>
                  <a:schemeClr val="bg1">
                    <a:lumMod val="50000"/>
                  </a:schemeClr>
                </a:solidFill>
                <a:latin typeface="Sofia Pro Light"/>
              </a:rPr>
              <a:t>Donnez  ... € </a:t>
            </a:r>
            <a:r>
              <a:rPr lang="fr-FR" sz="1600">
                <a:solidFill>
                  <a:schemeClr val="bg1">
                    <a:lumMod val="50000"/>
                  </a:schemeClr>
                </a:solidFill>
                <a:latin typeface="Sofia Pro Light"/>
              </a:rPr>
              <a:t>avec l’appli </a:t>
            </a:r>
            <a:r>
              <a:rPr lang="fr-FR" sz="1600" err="1">
                <a:solidFill>
                  <a:schemeClr val="bg1">
                    <a:lumMod val="50000"/>
                  </a:schemeClr>
                </a:solidFill>
                <a:latin typeface="Sofia Pro Light"/>
              </a:rPr>
              <a:t>Payconiq</a:t>
            </a:r>
            <a:r>
              <a:rPr lang="fr-FR" sz="1600">
                <a:solidFill>
                  <a:schemeClr val="bg1">
                    <a:lumMod val="50000"/>
                  </a:schemeClr>
                </a:solidFill>
                <a:latin typeface="Sofia Pro Light"/>
              </a:rPr>
              <a:t> by </a:t>
            </a:r>
            <a:r>
              <a:rPr lang="fr-FR" sz="1600" err="1">
                <a:solidFill>
                  <a:schemeClr val="bg1">
                    <a:lumMod val="50000"/>
                  </a:schemeClr>
                </a:solidFill>
                <a:latin typeface="Sofia Pro Light"/>
              </a:rPr>
              <a:t>Bancontact</a:t>
            </a:r>
            <a:r>
              <a:rPr lang="nl-BE" sz="1600">
                <a:solidFill>
                  <a:schemeClr val="bg1">
                    <a:lumMod val="50000"/>
                  </a:schemeClr>
                </a:solidFill>
                <a:latin typeface="Sofia Pro Light"/>
              </a:rPr>
              <a:t>, </a:t>
            </a:r>
            <a:br>
              <a:rPr lang="nl-BE" sz="1600">
                <a:solidFill>
                  <a:schemeClr val="bg1">
                    <a:lumMod val="50000"/>
                  </a:schemeClr>
                </a:solidFill>
                <a:latin typeface="Sofia Pro Light"/>
              </a:rPr>
            </a:br>
            <a:r>
              <a:rPr lang="nl-BE" sz="1600">
                <a:solidFill>
                  <a:schemeClr val="bg1">
                    <a:lumMod val="50000"/>
                  </a:schemeClr>
                </a:solidFill>
                <a:latin typeface="Sofia Pro Light"/>
              </a:rPr>
              <a:t>vous faites la différence.</a:t>
            </a:r>
          </a:p>
          <a:p>
            <a:pPr>
              <a:buFontTx/>
              <a:buChar char="-"/>
            </a:pPr>
            <a:endParaRPr lang="nl-BE" sz="1600">
              <a:solidFill>
                <a:schemeClr val="bg1">
                  <a:lumMod val="50000"/>
                </a:schemeClr>
              </a:solidFill>
              <a:latin typeface="Sofia Pro Light"/>
            </a:endParaRPr>
          </a:p>
          <a:p>
            <a:r>
              <a:rPr lang="fr-FR" sz="1600">
                <a:solidFill>
                  <a:schemeClr val="bg1">
                    <a:lumMod val="50000"/>
                  </a:schemeClr>
                </a:solidFill>
                <a:latin typeface="Sofia Pro Light"/>
              </a:rPr>
              <a:t>Scannez et donnez </a:t>
            </a:r>
            <a:r>
              <a:rPr lang="nl-BE" sz="1600">
                <a:solidFill>
                  <a:schemeClr val="bg1">
                    <a:lumMod val="50000"/>
                  </a:schemeClr>
                </a:solidFill>
                <a:latin typeface="Sofia Pro Light"/>
              </a:rPr>
              <a:t>... </a:t>
            </a:r>
            <a:r>
              <a:rPr lang="fr-FR" sz="1600">
                <a:solidFill>
                  <a:schemeClr val="bg1">
                    <a:lumMod val="50000"/>
                  </a:schemeClr>
                </a:solidFill>
                <a:latin typeface="Sofia Pro Light"/>
              </a:rPr>
              <a:t>€ avec l’appli </a:t>
            </a:r>
            <a:br>
              <a:rPr lang="fr-FR" sz="1600">
                <a:solidFill>
                  <a:schemeClr val="bg1">
                    <a:lumMod val="50000"/>
                  </a:schemeClr>
                </a:solidFill>
                <a:latin typeface="Sofia Pro Light"/>
              </a:rPr>
            </a:br>
            <a:r>
              <a:rPr lang="fr-FR" sz="1600" err="1">
                <a:solidFill>
                  <a:schemeClr val="bg1">
                    <a:lumMod val="50000"/>
                  </a:schemeClr>
                </a:solidFill>
                <a:latin typeface="Sofia Pro Light"/>
              </a:rPr>
              <a:t>Payconiq</a:t>
            </a:r>
            <a:r>
              <a:rPr lang="fr-FR" sz="1600">
                <a:solidFill>
                  <a:schemeClr val="bg1">
                    <a:lumMod val="50000"/>
                  </a:schemeClr>
                </a:solidFill>
                <a:latin typeface="Sofia Pro Light"/>
              </a:rPr>
              <a:t> by </a:t>
            </a:r>
            <a:r>
              <a:rPr lang="fr-FR" sz="1600" err="1">
                <a:solidFill>
                  <a:schemeClr val="bg1">
                    <a:lumMod val="50000"/>
                  </a:schemeClr>
                </a:solidFill>
                <a:latin typeface="Sofia Pro Light"/>
              </a:rPr>
              <a:t>Bancontact</a:t>
            </a:r>
            <a:r>
              <a:rPr lang="nl-BE" sz="1600">
                <a:solidFill>
                  <a:schemeClr val="bg1">
                    <a:lumMod val="50000"/>
                  </a:schemeClr>
                </a:solidFill>
                <a:latin typeface="Sofia Pro Light"/>
              </a:rPr>
              <a:t>.</a:t>
            </a:r>
          </a:p>
          <a:p>
            <a:pPr>
              <a:buFontTx/>
              <a:buChar char="-"/>
            </a:pPr>
            <a:endParaRPr lang="nl-BE" sz="1600">
              <a:solidFill>
                <a:schemeClr val="bg1">
                  <a:lumMod val="50000"/>
                </a:schemeClr>
              </a:solidFill>
              <a:latin typeface="Sofia Pro Light"/>
            </a:endParaRPr>
          </a:p>
          <a:p>
            <a:r>
              <a:rPr lang="nl-BE" sz="1600">
                <a:solidFill>
                  <a:schemeClr val="bg1">
                    <a:lumMod val="50000"/>
                  </a:schemeClr>
                </a:solidFill>
                <a:latin typeface="Sofia Pro Light"/>
              </a:rPr>
              <a:t>Soutenez nos volontaires/bénévoles. Donnez ... </a:t>
            </a:r>
            <a:r>
              <a:rPr lang="fr-FR" sz="1600">
                <a:solidFill>
                  <a:schemeClr val="bg1">
                    <a:lumMod val="50000"/>
                  </a:schemeClr>
                </a:solidFill>
                <a:latin typeface="Sofia Pro Light"/>
              </a:rPr>
              <a:t>€</a:t>
            </a:r>
            <a:r>
              <a:rPr lang="nl-BE" sz="1600">
                <a:solidFill>
                  <a:schemeClr val="bg1">
                    <a:lumMod val="50000"/>
                  </a:schemeClr>
                </a:solidFill>
                <a:latin typeface="Sofia Pro Light"/>
              </a:rPr>
              <a:t> </a:t>
            </a:r>
            <a:br>
              <a:rPr lang="nl-BE" sz="1600">
                <a:solidFill>
                  <a:schemeClr val="bg1">
                    <a:lumMod val="50000"/>
                  </a:schemeClr>
                </a:solidFill>
                <a:latin typeface="Sofia Pro Light"/>
              </a:rPr>
            </a:br>
            <a:r>
              <a:rPr lang="nl-BE" sz="1600">
                <a:solidFill>
                  <a:schemeClr val="bg1">
                    <a:lumMod val="50000"/>
                  </a:schemeClr>
                </a:solidFill>
                <a:latin typeface="Sofia Pro Light"/>
              </a:rPr>
              <a:t>avec l’appli Payconiq by Bancontact.</a:t>
            </a:r>
          </a:p>
          <a:p>
            <a:pPr>
              <a:spcBef>
                <a:spcPct val="20000"/>
              </a:spcBef>
            </a:pPr>
            <a:endParaRPr lang="nl-BE" sz="2000" spc="80">
              <a:latin typeface="Assistant" charset="0"/>
              <a:ea typeface="Assistant" charset="0"/>
              <a:cs typeface="Assistant" charset="0"/>
            </a:endParaRPr>
          </a:p>
        </p:txBody>
      </p:sp>
      <p:sp>
        <p:nvSpPr>
          <p:cNvPr id="6" name="Rectangle 5">
            <a:extLst>
              <a:ext uri="{FF2B5EF4-FFF2-40B4-BE49-F238E27FC236}">
                <a16:creationId xmlns:a16="http://schemas.microsoft.com/office/drawing/2014/main" id="{570FF2FC-D30C-384D-B0EF-954DA6FFB24A}"/>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7" name="Rectangle 6">
            <a:extLst>
              <a:ext uri="{FF2B5EF4-FFF2-40B4-BE49-F238E27FC236}">
                <a16:creationId xmlns:a16="http://schemas.microsoft.com/office/drawing/2014/main" id="{DC5929E2-B454-624A-9177-A7D6F77C7099}"/>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8" name="TextBox 7">
            <a:extLst>
              <a:ext uri="{FF2B5EF4-FFF2-40B4-BE49-F238E27FC236}">
                <a16:creationId xmlns:a16="http://schemas.microsoft.com/office/drawing/2014/main" id="{902321D4-F793-9D4A-8C3D-63535D6CCBE2}"/>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40</a:t>
            </a:r>
          </a:p>
        </p:txBody>
      </p:sp>
      <p:sp>
        <p:nvSpPr>
          <p:cNvPr id="10" name="Title 1">
            <a:extLst>
              <a:ext uri="{FF2B5EF4-FFF2-40B4-BE49-F238E27FC236}">
                <a16:creationId xmlns:a16="http://schemas.microsoft.com/office/drawing/2014/main" id="{7E80DE47-4CBF-294E-A832-46F8B1D0EFA0}"/>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FIXED AMOUNT</a:t>
            </a:r>
            <a:endParaRPr lang="nl-BE" sz="2000" b="1" spc="0">
              <a:latin typeface="Sofia Pro" pitchFamily="2" charset="77"/>
            </a:endParaRPr>
          </a:p>
        </p:txBody>
      </p:sp>
      <p:cxnSp>
        <p:nvCxnSpPr>
          <p:cNvPr id="11" name="Straight Connector 10">
            <a:extLst>
              <a:ext uri="{FF2B5EF4-FFF2-40B4-BE49-F238E27FC236}">
                <a16:creationId xmlns:a16="http://schemas.microsoft.com/office/drawing/2014/main" id="{064084A5-BB28-D14F-B7DD-732C0487DFF7}"/>
              </a:ext>
            </a:extLst>
          </p:cNvPr>
          <p:cNvCxnSpPr>
            <a:cxnSpLocks/>
          </p:cNvCxnSpPr>
          <p:nvPr/>
        </p:nvCxnSpPr>
        <p:spPr>
          <a:xfrm>
            <a:off x="928688" y="1091382"/>
            <a:ext cx="1835777"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C6AF0804-0C0A-6942-90D9-7A13C20F6C42}"/>
              </a:ext>
            </a:extLst>
          </p:cNvPr>
          <p:cNvSpPr txBox="1"/>
          <p:nvPr/>
        </p:nvSpPr>
        <p:spPr>
          <a:xfrm>
            <a:off x="7763069" y="1110343"/>
            <a:ext cx="0" cy="0"/>
          </a:xfrm>
          <a:prstGeom prst="rect">
            <a:avLst/>
          </a:prstGeom>
        </p:spPr>
        <p:txBody>
          <a:bodyPr vert="horz" wrap="none" lIns="91421" tIns="45710" rIns="91421" bIns="45710" rtlCol="0" anchor="t" anchorCtr="0">
            <a:noAutofit/>
          </a:bodyPr>
          <a:lstStyle/>
          <a:p>
            <a:pPr>
              <a:spcBef>
                <a:spcPct val="20000"/>
              </a:spcBef>
            </a:pPr>
            <a:endParaRPr lang="en-US" sz="2000" spc="80">
              <a:solidFill>
                <a:srgbClr val="FF0000"/>
              </a:solidFill>
              <a:latin typeface="Assistant" charset="0"/>
              <a:ea typeface="Assistant" charset="0"/>
              <a:cs typeface="Assistant" charset="0"/>
            </a:endParaRPr>
          </a:p>
        </p:txBody>
      </p:sp>
    </p:spTree>
    <p:extLst>
      <p:ext uri="{BB962C8B-B14F-4D97-AF65-F5344CB8AC3E}">
        <p14:creationId xmlns:p14="http://schemas.microsoft.com/office/powerpoint/2010/main" val="1237837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2274B5-B617-4897-B406-31D4FAB605D2}"/>
              </a:ext>
            </a:extLst>
          </p:cNvPr>
          <p:cNvSpPr txBox="1"/>
          <p:nvPr/>
        </p:nvSpPr>
        <p:spPr>
          <a:xfrm>
            <a:off x="802083" y="6255261"/>
            <a:ext cx="10139951" cy="338534"/>
          </a:xfrm>
          <a:prstGeom prst="rect">
            <a:avLst/>
          </a:prstGeom>
          <a:noFill/>
        </p:spPr>
        <p:txBody>
          <a:bodyPr rot="0" spcFirstLastPara="0" vertOverflow="overflow" horzOverflow="overflow" vert="horz" wrap="square" lIns="91421" tIns="45710" rIns="91421" bIns="45710" numCol="1" spcCol="0" rtlCol="0" fromWordArt="0" anchor="t" anchorCtr="0" forceAA="0" compatLnSpc="1">
            <a:prstTxWarp prst="textNoShape">
              <a:avLst/>
            </a:prstTxWarp>
            <a:spAutoFit/>
          </a:bodyPr>
          <a:lstStyle/>
          <a:p>
            <a:pPr>
              <a:spcBef>
                <a:spcPct val="20000"/>
              </a:spcBef>
            </a:pPr>
            <a:r>
              <a:rPr lang="en-US" sz="1600">
                <a:solidFill>
                  <a:schemeClr val="bg1">
                    <a:lumMod val="50000"/>
                  </a:schemeClr>
                </a:solidFill>
                <a:latin typeface="Sofia Pro Light" pitchFamily="2" charset="77"/>
                <a:ea typeface="Assistant" charset="0"/>
                <a:cs typeface="Assistant" charset="0"/>
              </a:rPr>
              <a:t>Note: these QR codes are only examples, you will have to integrate your own QR code into the examples.</a:t>
            </a:r>
          </a:p>
        </p:txBody>
      </p:sp>
      <p:sp>
        <p:nvSpPr>
          <p:cNvPr id="12" name="Title 1">
            <a:extLst>
              <a:ext uri="{FF2B5EF4-FFF2-40B4-BE49-F238E27FC236}">
                <a16:creationId xmlns:a16="http://schemas.microsoft.com/office/drawing/2014/main" id="{0E90B5C4-0020-1646-AB17-BC38731D22C2}"/>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FIXED AMOUNT</a:t>
            </a:r>
            <a:endParaRPr lang="nl-BE" sz="2000" b="1" spc="0">
              <a:latin typeface="Sofia Pro" pitchFamily="2" charset="77"/>
            </a:endParaRPr>
          </a:p>
        </p:txBody>
      </p:sp>
      <p:sp>
        <p:nvSpPr>
          <p:cNvPr id="14" name="Rectangle 13">
            <a:extLst>
              <a:ext uri="{FF2B5EF4-FFF2-40B4-BE49-F238E27FC236}">
                <a16:creationId xmlns:a16="http://schemas.microsoft.com/office/drawing/2014/main" id="{082D8AED-E0E9-1C40-B359-D0FA5BB057DB}"/>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cxnSp>
        <p:nvCxnSpPr>
          <p:cNvPr id="15" name="Straight Connector 14">
            <a:extLst>
              <a:ext uri="{FF2B5EF4-FFF2-40B4-BE49-F238E27FC236}">
                <a16:creationId xmlns:a16="http://schemas.microsoft.com/office/drawing/2014/main" id="{010DFB5B-8DC8-C841-80E2-B29A970D5C0F}"/>
              </a:ext>
            </a:extLst>
          </p:cNvPr>
          <p:cNvCxnSpPr>
            <a:cxnSpLocks/>
          </p:cNvCxnSpPr>
          <p:nvPr/>
        </p:nvCxnSpPr>
        <p:spPr>
          <a:xfrm>
            <a:off x="928688" y="1091382"/>
            <a:ext cx="1835777"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25EF550D-33CF-9C42-A86E-902A798372AB}"/>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7" name="TextBox 16">
            <a:extLst>
              <a:ext uri="{FF2B5EF4-FFF2-40B4-BE49-F238E27FC236}">
                <a16:creationId xmlns:a16="http://schemas.microsoft.com/office/drawing/2014/main" id="{5478B8B7-FAAB-F04E-B64F-19C700B78AA4}"/>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41</a:t>
            </a:r>
          </a:p>
        </p:txBody>
      </p:sp>
      <p:sp>
        <p:nvSpPr>
          <p:cNvPr id="18" name="Text Placeholder 2">
            <a:extLst>
              <a:ext uri="{FF2B5EF4-FFF2-40B4-BE49-F238E27FC236}">
                <a16:creationId xmlns:a16="http://schemas.microsoft.com/office/drawing/2014/main" id="{98102E59-8B60-4D7E-9015-C4B54D829D88}"/>
              </a:ext>
            </a:extLst>
          </p:cNvPr>
          <p:cNvSpPr txBox="1">
            <a:spLocks/>
          </p:cNvSpPr>
          <p:nvPr/>
        </p:nvSpPr>
        <p:spPr>
          <a:xfrm>
            <a:off x="834972" y="1372174"/>
            <a:ext cx="4874712" cy="2056825"/>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nl-BE" sz="1800" spc="0">
                <a:solidFill>
                  <a:schemeClr val="bg1">
                    <a:lumMod val="50000"/>
                  </a:schemeClr>
                </a:solidFill>
                <a:latin typeface="Sofia Pro Light"/>
              </a:rPr>
              <a:t>Following Payconiq QR codes can be used in your external communication. Note that there are two options. When placing the QR code on a white background, please use the one with the magenta outline. When placing the QR code on a colored background, please use the one without magenta outline.</a:t>
            </a:r>
            <a:endParaRPr lang="nl-BE" sz="1800"/>
          </a:p>
        </p:txBody>
      </p:sp>
      <p:pic>
        <p:nvPicPr>
          <p:cNvPr id="3" name="Picture 2" descr="Qr code&#10;&#10;Description automatically generated">
            <a:extLst>
              <a:ext uri="{FF2B5EF4-FFF2-40B4-BE49-F238E27FC236}">
                <a16:creationId xmlns:a16="http://schemas.microsoft.com/office/drawing/2014/main" id="{B544E740-AAB8-851C-14CF-181F210A9F35}"/>
              </a:ext>
            </a:extLst>
          </p:cNvPr>
          <p:cNvPicPr>
            <a:picLocks noChangeAspect="1"/>
          </p:cNvPicPr>
          <p:nvPr/>
        </p:nvPicPr>
        <p:blipFill>
          <a:blip r:embed="rId3"/>
          <a:stretch>
            <a:fillRect/>
          </a:stretch>
        </p:blipFill>
        <p:spPr>
          <a:xfrm>
            <a:off x="6533636" y="4262866"/>
            <a:ext cx="2297407" cy="1712979"/>
          </a:xfrm>
          <a:prstGeom prst="rect">
            <a:avLst/>
          </a:prstGeom>
        </p:spPr>
      </p:pic>
      <p:pic>
        <p:nvPicPr>
          <p:cNvPr id="7" name="Picture 6" descr="Qr code&#10;&#10;Description automatically generated">
            <a:extLst>
              <a:ext uri="{FF2B5EF4-FFF2-40B4-BE49-F238E27FC236}">
                <a16:creationId xmlns:a16="http://schemas.microsoft.com/office/drawing/2014/main" id="{D0D3BFC2-A4D0-E211-1FF6-7C0B1397C595}"/>
              </a:ext>
            </a:extLst>
          </p:cNvPr>
          <p:cNvPicPr>
            <a:picLocks noChangeAspect="1"/>
          </p:cNvPicPr>
          <p:nvPr/>
        </p:nvPicPr>
        <p:blipFill>
          <a:blip r:embed="rId4"/>
          <a:stretch>
            <a:fillRect/>
          </a:stretch>
        </p:blipFill>
        <p:spPr>
          <a:xfrm>
            <a:off x="8965711" y="4236971"/>
            <a:ext cx="2297407" cy="1712979"/>
          </a:xfrm>
          <a:prstGeom prst="rect">
            <a:avLst/>
          </a:prstGeom>
        </p:spPr>
      </p:pic>
      <p:pic>
        <p:nvPicPr>
          <p:cNvPr id="9" name="Picture 8" descr="Qr code&#10;&#10;Description automatically generated">
            <a:extLst>
              <a:ext uri="{FF2B5EF4-FFF2-40B4-BE49-F238E27FC236}">
                <a16:creationId xmlns:a16="http://schemas.microsoft.com/office/drawing/2014/main" id="{3EFB50F8-3D74-701A-AE6D-F7EFE094E04C}"/>
              </a:ext>
            </a:extLst>
          </p:cNvPr>
          <p:cNvPicPr>
            <a:picLocks noChangeAspect="1"/>
          </p:cNvPicPr>
          <p:nvPr/>
        </p:nvPicPr>
        <p:blipFill>
          <a:blip r:embed="rId5"/>
          <a:stretch>
            <a:fillRect/>
          </a:stretch>
        </p:blipFill>
        <p:spPr>
          <a:xfrm>
            <a:off x="6569225" y="2318674"/>
            <a:ext cx="2297407" cy="1712979"/>
          </a:xfrm>
          <a:prstGeom prst="rect">
            <a:avLst/>
          </a:prstGeom>
        </p:spPr>
      </p:pic>
      <p:pic>
        <p:nvPicPr>
          <p:cNvPr id="19" name="Picture 18" descr="Qr code&#10;&#10;Description automatically generated">
            <a:extLst>
              <a:ext uri="{FF2B5EF4-FFF2-40B4-BE49-F238E27FC236}">
                <a16:creationId xmlns:a16="http://schemas.microsoft.com/office/drawing/2014/main" id="{4C5EC13E-DCA9-2ECE-4324-3AF4150CCF92}"/>
              </a:ext>
            </a:extLst>
          </p:cNvPr>
          <p:cNvPicPr>
            <a:picLocks noChangeAspect="1"/>
          </p:cNvPicPr>
          <p:nvPr/>
        </p:nvPicPr>
        <p:blipFill>
          <a:blip r:embed="rId6"/>
          <a:stretch>
            <a:fillRect/>
          </a:stretch>
        </p:blipFill>
        <p:spPr>
          <a:xfrm>
            <a:off x="4571363" y="3678438"/>
            <a:ext cx="1712979" cy="2297407"/>
          </a:xfrm>
          <a:prstGeom prst="rect">
            <a:avLst/>
          </a:prstGeom>
        </p:spPr>
      </p:pic>
      <p:pic>
        <p:nvPicPr>
          <p:cNvPr id="21" name="Picture 20" descr="Qr code&#10;&#10;Description automatically generated">
            <a:extLst>
              <a:ext uri="{FF2B5EF4-FFF2-40B4-BE49-F238E27FC236}">
                <a16:creationId xmlns:a16="http://schemas.microsoft.com/office/drawing/2014/main" id="{993877F7-DD45-5CB4-6E45-1BB605530AB7}"/>
              </a:ext>
            </a:extLst>
          </p:cNvPr>
          <p:cNvPicPr>
            <a:picLocks noChangeAspect="1"/>
          </p:cNvPicPr>
          <p:nvPr/>
        </p:nvPicPr>
        <p:blipFill>
          <a:blip r:embed="rId7"/>
          <a:stretch>
            <a:fillRect/>
          </a:stretch>
        </p:blipFill>
        <p:spPr>
          <a:xfrm>
            <a:off x="2734643" y="3661547"/>
            <a:ext cx="1719696" cy="2297407"/>
          </a:xfrm>
          <a:prstGeom prst="rect">
            <a:avLst/>
          </a:prstGeom>
        </p:spPr>
      </p:pic>
      <p:pic>
        <p:nvPicPr>
          <p:cNvPr id="24" name="Picture 23" descr="Qr code&#10;&#10;Description automatically generated">
            <a:extLst>
              <a:ext uri="{FF2B5EF4-FFF2-40B4-BE49-F238E27FC236}">
                <a16:creationId xmlns:a16="http://schemas.microsoft.com/office/drawing/2014/main" id="{6592E7DB-03DF-C65A-E560-71762BFE59EC}"/>
              </a:ext>
            </a:extLst>
          </p:cNvPr>
          <p:cNvPicPr>
            <a:picLocks noChangeAspect="1"/>
          </p:cNvPicPr>
          <p:nvPr/>
        </p:nvPicPr>
        <p:blipFill>
          <a:blip r:embed="rId8"/>
          <a:stretch>
            <a:fillRect/>
          </a:stretch>
        </p:blipFill>
        <p:spPr>
          <a:xfrm>
            <a:off x="904640" y="3659457"/>
            <a:ext cx="1712979" cy="2297407"/>
          </a:xfrm>
          <a:prstGeom prst="rect">
            <a:avLst/>
          </a:prstGeom>
        </p:spPr>
      </p:pic>
    </p:spTree>
    <p:extLst>
      <p:ext uri="{BB962C8B-B14F-4D97-AF65-F5344CB8AC3E}">
        <p14:creationId xmlns:p14="http://schemas.microsoft.com/office/powerpoint/2010/main" val="2127709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27FDACE-F10F-9D48-B2BA-F8D03F81AB4F}"/>
              </a:ext>
            </a:extLst>
          </p:cNvPr>
          <p:cNvSpPr txBox="1">
            <a:spLocks/>
          </p:cNvSpPr>
          <p:nvPr/>
        </p:nvSpPr>
        <p:spPr>
          <a:xfrm>
            <a:off x="2794802" y="3529359"/>
            <a:ext cx="3263886" cy="1055378"/>
          </a:xfrm>
          <a:prstGeom prst="rect">
            <a:avLst/>
          </a:prstGeom>
          <a:no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5000" b="1">
                <a:solidFill>
                  <a:srgbClr val="0B2265"/>
                </a:solidFill>
                <a:latin typeface="Sofia Pro" pitchFamily="2" charset="77"/>
              </a:rPr>
              <a:t>The basics </a:t>
            </a:r>
          </a:p>
        </p:txBody>
      </p:sp>
      <p:sp>
        <p:nvSpPr>
          <p:cNvPr id="7" name="Text Placeholder 2">
            <a:extLst>
              <a:ext uri="{FF2B5EF4-FFF2-40B4-BE49-F238E27FC236}">
                <a16:creationId xmlns:a16="http://schemas.microsoft.com/office/drawing/2014/main" id="{4F446279-03B1-B64B-930E-F64D4AB3AE23}"/>
              </a:ext>
            </a:extLst>
          </p:cNvPr>
          <p:cNvSpPr txBox="1">
            <a:spLocks/>
          </p:cNvSpPr>
          <p:nvPr/>
        </p:nvSpPr>
        <p:spPr>
          <a:xfrm>
            <a:off x="2794801" y="5062053"/>
            <a:ext cx="9286037" cy="978262"/>
          </a:xfrm>
          <a:prstGeom prst="rect">
            <a:avLst/>
          </a:prstGeom>
        </p:spPr>
        <p:txBody>
          <a:bodyPr vert="horz" lIns="91421" tIns="45710" rIns="91421" bIns="45710" rtlCol="0" anchor="t">
            <a:noAutofit/>
          </a:bodyPr>
          <a:lstStyle>
            <a:lvl1pPr marL="0" indent="0" algn="l" defTabSz="609423" rtl="0" eaLnBrk="1" latinLnBrk="0" hangingPunct="1">
              <a:spcBef>
                <a:spcPct val="20000"/>
              </a:spcBef>
              <a:buFont typeface="Arial"/>
              <a:buNone/>
              <a:defRPr lang="en-US" sz="2400" b="0" i="0" kern="1200" spc="53" baseline="0" smtClean="0">
                <a:solidFill>
                  <a:srgbClr val="0B2265"/>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53" baseline="0" dirty="0">
                <a:solidFill>
                  <a:srgbClr val="2D2D2D"/>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456565" indent="-456565"/>
            <a:r>
              <a:rPr lang="en-US" sz="2000" spc="0">
                <a:latin typeface="Sofia Pro Regular" pitchFamily="2" charset="77"/>
              </a:rPr>
              <a:t>The basics to communicate about Payconiq and Payconiq by Bancontact:</a:t>
            </a:r>
          </a:p>
          <a:p>
            <a:pPr marL="456565" indent="-456565"/>
            <a:r>
              <a:rPr lang="en-US" sz="2000" spc="0">
                <a:latin typeface="Sofia Pro Regular" pitchFamily="2" charset="77"/>
              </a:rPr>
              <a:t>colors, fonts, logo use and QR code </a:t>
            </a:r>
          </a:p>
        </p:txBody>
      </p:sp>
      <p:sp>
        <p:nvSpPr>
          <p:cNvPr id="8" name="Title 1">
            <a:extLst>
              <a:ext uri="{FF2B5EF4-FFF2-40B4-BE49-F238E27FC236}">
                <a16:creationId xmlns:a16="http://schemas.microsoft.com/office/drawing/2014/main" id="{BED7B2C8-6099-A347-B411-D34DA0368BB5}"/>
              </a:ext>
            </a:extLst>
          </p:cNvPr>
          <p:cNvSpPr txBox="1">
            <a:spLocks/>
          </p:cNvSpPr>
          <p:nvPr/>
        </p:nvSpPr>
        <p:spPr>
          <a:xfrm>
            <a:off x="1224000" y="3307130"/>
            <a:ext cx="1301944" cy="1754923"/>
          </a:xfrm>
          <a:prstGeom prst="rect">
            <a:avLst/>
          </a:prstGeom>
          <a:noFill/>
        </p:spPr>
        <p:txBody>
          <a:bodyPr vert="horz" lIns="91421" tIns="45710" rIns="91421" bIns="45710" rtlCol="0" anchor="b" anchorCtr="0">
            <a:no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pPr algn="r"/>
            <a:r>
              <a:rPr lang="en-US" sz="9500" b="1">
                <a:solidFill>
                  <a:srgbClr val="0B2265"/>
                </a:solidFill>
                <a:latin typeface="Sofia Pro" pitchFamily="2" charset="77"/>
              </a:rPr>
              <a:t>1</a:t>
            </a:r>
          </a:p>
        </p:txBody>
      </p:sp>
      <p:cxnSp>
        <p:nvCxnSpPr>
          <p:cNvPr id="9" name="Straight Connector 8">
            <a:extLst>
              <a:ext uri="{FF2B5EF4-FFF2-40B4-BE49-F238E27FC236}">
                <a16:creationId xmlns:a16="http://schemas.microsoft.com/office/drawing/2014/main" id="{4AF9EFCA-B5B4-5B44-831E-DCBB52782C83}"/>
              </a:ext>
            </a:extLst>
          </p:cNvPr>
          <p:cNvCxnSpPr>
            <a:cxnSpLocks/>
          </p:cNvCxnSpPr>
          <p:nvPr/>
        </p:nvCxnSpPr>
        <p:spPr>
          <a:xfrm flipV="1">
            <a:off x="2923188" y="4690672"/>
            <a:ext cx="2938637" cy="1"/>
          </a:xfrm>
          <a:prstGeom prst="line">
            <a:avLst/>
          </a:prstGeom>
          <a:ln w="88900" cmpd="sng">
            <a:solidFill>
              <a:srgbClr val="FF4785"/>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4726B7F7-6D55-4611-95BB-4EFF3A32873C}"/>
              </a:ext>
            </a:extLst>
          </p:cNvPr>
          <p:cNvSpPr txBox="1"/>
          <p:nvPr/>
        </p:nvSpPr>
        <p:spPr>
          <a:xfrm>
            <a:off x="9219304" y="5292763"/>
            <a:ext cx="99507" cy="77992"/>
          </a:xfrm>
          <a:prstGeom prst="rect">
            <a:avLst/>
          </a:prstGeom>
        </p:spPr>
        <p:txBody>
          <a:bodyPr vert="horz" wrap="square" lIns="91421" tIns="45710" rIns="91421" bIns="45710" rtlCol="0" anchor="t" anchorCtr="0">
            <a:noAutofit/>
          </a:bodyPr>
          <a:lstStyle/>
          <a:p>
            <a:pPr>
              <a:spcBef>
                <a:spcPct val="20000"/>
              </a:spcBef>
            </a:pPr>
            <a:endParaRPr lang="nl-BE" sz="2000" spc="80">
              <a:latin typeface="Assistant" charset="0"/>
              <a:ea typeface="Assistant" charset="0"/>
              <a:cs typeface="Assistant" charset="0"/>
            </a:endParaRPr>
          </a:p>
        </p:txBody>
      </p:sp>
    </p:spTree>
    <p:extLst>
      <p:ext uri="{BB962C8B-B14F-4D97-AF65-F5344CB8AC3E}">
        <p14:creationId xmlns:p14="http://schemas.microsoft.com/office/powerpoint/2010/main" val="3224211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274419-DD50-4A17-B1AD-9800507E4299}"/>
              </a:ext>
            </a:extLst>
          </p:cNvPr>
          <p:cNvSpPr/>
          <p:nvPr/>
        </p:nvSpPr>
        <p:spPr>
          <a:xfrm>
            <a:off x="841745" y="1369046"/>
            <a:ext cx="3730255" cy="923330"/>
          </a:xfrm>
          <a:prstGeom prst="rect">
            <a:avLst/>
          </a:prstGeom>
        </p:spPr>
        <p:txBody>
          <a:bodyPr wrap="square" anchor="t">
            <a:spAutoFit/>
          </a:bodyPr>
          <a:lstStyle/>
          <a:p>
            <a:r>
              <a:rPr lang="nl-BE" sz="1800">
                <a:solidFill>
                  <a:schemeClr val="bg1">
                    <a:lumMod val="50000"/>
                  </a:schemeClr>
                </a:solidFill>
                <a:latin typeface="Sofia Pro Light" pitchFamily="2" charset="77"/>
              </a:rPr>
              <a:t>To show you how the QR code can be integrated, we propose an example:</a:t>
            </a:r>
          </a:p>
        </p:txBody>
      </p:sp>
      <p:sp>
        <p:nvSpPr>
          <p:cNvPr id="4" name="Rectangle 3">
            <a:extLst>
              <a:ext uri="{FF2B5EF4-FFF2-40B4-BE49-F238E27FC236}">
                <a16:creationId xmlns:a16="http://schemas.microsoft.com/office/drawing/2014/main" id="{F15F2F51-FAFE-5047-BD99-4DDD927B59A6}"/>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5" name="Rectangle 4">
            <a:extLst>
              <a:ext uri="{FF2B5EF4-FFF2-40B4-BE49-F238E27FC236}">
                <a16:creationId xmlns:a16="http://schemas.microsoft.com/office/drawing/2014/main" id="{4100DD0D-CEDA-8445-A92D-002A273E7029}"/>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 name="TextBox 5">
            <a:extLst>
              <a:ext uri="{FF2B5EF4-FFF2-40B4-BE49-F238E27FC236}">
                <a16:creationId xmlns:a16="http://schemas.microsoft.com/office/drawing/2014/main" id="{AD973182-02C5-FA4C-8763-C0485640D948}"/>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42</a:t>
            </a:r>
          </a:p>
        </p:txBody>
      </p:sp>
      <p:sp>
        <p:nvSpPr>
          <p:cNvPr id="7" name="Title 1">
            <a:extLst>
              <a:ext uri="{FF2B5EF4-FFF2-40B4-BE49-F238E27FC236}">
                <a16:creationId xmlns:a16="http://schemas.microsoft.com/office/drawing/2014/main" id="{5C5F49E5-B86F-3944-81A3-54A6A2F25762}"/>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EXTERNAL EXAMPLE </a:t>
            </a:r>
            <a:endParaRPr lang="nl-BE" sz="2000" b="1" spc="0">
              <a:solidFill>
                <a:srgbClr val="0B2265"/>
              </a:solidFill>
              <a:latin typeface="Sofia Pro" pitchFamily="2" charset="77"/>
            </a:endParaRPr>
          </a:p>
        </p:txBody>
      </p:sp>
      <p:cxnSp>
        <p:nvCxnSpPr>
          <p:cNvPr id="8" name="Straight Connector 7">
            <a:extLst>
              <a:ext uri="{FF2B5EF4-FFF2-40B4-BE49-F238E27FC236}">
                <a16:creationId xmlns:a16="http://schemas.microsoft.com/office/drawing/2014/main" id="{A89919FC-1BDF-D44A-8C29-E465378994E9}"/>
              </a:ext>
            </a:extLst>
          </p:cNvPr>
          <p:cNvCxnSpPr>
            <a:cxnSpLocks/>
          </p:cNvCxnSpPr>
          <p:nvPr/>
        </p:nvCxnSpPr>
        <p:spPr>
          <a:xfrm>
            <a:off x="928688" y="1091382"/>
            <a:ext cx="3643312"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AA882CAA-6D8C-4F61-B0C1-C9D3B01A60EE}"/>
              </a:ext>
            </a:extLst>
          </p:cNvPr>
          <p:cNvSpPr txBox="1"/>
          <p:nvPr/>
        </p:nvSpPr>
        <p:spPr>
          <a:xfrm>
            <a:off x="841745" y="4677899"/>
            <a:ext cx="5045594" cy="1643793"/>
          </a:xfrm>
          <a:prstGeom prst="rect">
            <a:avLst/>
          </a:prstGeom>
        </p:spPr>
        <p:txBody>
          <a:bodyPr vert="horz" wrap="none" lIns="91421" tIns="45710" rIns="91421" bIns="45710" rtlCol="0" anchor="t" anchorCtr="0">
            <a:noAutofit/>
          </a:bodyPr>
          <a:lstStyle/>
          <a:p>
            <a:pPr>
              <a:spcBef>
                <a:spcPct val="20000"/>
              </a:spcBef>
            </a:pPr>
            <a:r>
              <a:rPr lang="nl-BE" sz="1600">
                <a:solidFill>
                  <a:schemeClr val="bg1">
                    <a:lumMod val="50000"/>
                  </a:schemeClr>
                </a:solidFill>
                <a:latin typeface="Sofia Pro Light" pitchFamily="2" charset="77"/>
              </a:rPr>
              <a:t>This QR code can be integrated in other</a:t>
            </a:r>
          </a:p>
          <a:p>
            <a:pPr>
              <a:spcBef>
                <a:spcPct val="20000"/>
              </a:spcBef>
            </a:pPr>
            <a:r>
              <a:rPr lang="nl-BE" sz="1600">
                <a:solidFill>
                  <a:schemeClr val="bg1">
                    <a:lumMod val="50000"/>
                  </a:schemeClr>
                </a:solidFill>
                <a:latin typeface="Sofia Pro Light" pitchFamily="2" charset="77"/>
              </a:rPr>
              <a:t>communication as well e.g. flyers and posters.</a:t>
            </a:r>
          </a:p>
          <a:p>
            <a:pPr>
              <a:spcBef>
                <a:spcPct val="20000"/>
              </a:spcBef>
            </a:pPr>
            <a:endParaRPr lang="nl-BE" sz="1600">
              <a:solidFill>
                <a:schemeClr val="bg1">
                  <a:lumMod val="50000"/>
                </a:schemeClr>
              </a:solidFill>
              <a:latin typeface="Sofia Pro Light" pitchFamily="2" charset="77"/>
            </a:endParaRPr>
          </a:p>
          <a:p>
            <a:pPr>
              <a:spcBef>
                <a:spcPct val="20000"/>
              </a:spcBef>
            </a:pPr>
            <a:r>
              <a:rPr lang="en-US" sz="1200">
                <a:solidFill>
                  <a:schemeClr val="bg1">
                    <a:lumMod val="50000"/>
                  </a:schemeClr>
                </a:solidFill>
                <a:latin typeface="Sofia Pro Light" pitchFamily="2" charset="77"/>
                <a:ea typeface="Assistant" charset="0"/>
                <a:cs typeface="Assistant" charset="0"/>
              </a:rPr>
              <a:t>Note: this QR code is only an example, you will have to </a:t>
            </a:r>
          </a:p>
          <a:p>
            <a:pPr>
              <a:spcBef>
                <a:spcPct val="20000"/>
              </a:spcBef>
            </a:pPr>
            <a:r>
              <a:rPr lang="en-US" sz="1200">
                <a:solidFill>
                  <a:schemeClr val="bg1">
                    <a:lumMod val="50000"/>
                  </a:schemeClr>
                </a:solidFill>
                <a:latin typeface="Sofia Pro Light" pitchFamily="2" charset="77"/>
                <a:ea typeface="Assistant" charset="0"/>
                <a:cs typeface="Assistant" charset="0"/>
              </a:rPr>
              <a:t>integrate your own QR code into the communication.</a:t>
            </a:r>
          </a:p>
        </p:txBody>
      </p:sp>
      <p:pic>
        <p:nvPicPr>
          <p:cNvPr id="19" name="Picture 18">
            <a:extLst>
              <a:ext uri="{FF2B5EF4-FFF2-40B4-BE49-F238E27FC236}">
                <a16:creationId xmlns:a16="http://schemas.microsoft.com/office/drawing/2014/main" id="{C9DC0955-FF7D-45E8-AF08-680E23AC9F57}"/>
              </a:ext>
            </a:extLst>
          </p:cNvPr>
          <p:cNvPicPr>
            <a:picLocks noChangeAspect="1"/>
          </p:cNvPicPr>
          <p:nvPr/>
        </p:nvPicPr>
        <p:blipFill>
          <a:blip r:embed="rId3"/>
          <a:srcRect/>
          <a:stretch/>
        </p:blipFill>
        <p:spPr>
          <a:xfrm>
            <a:off x="6096000" y="908050"/>
            <a:ext cx="3567099" cy="5041900"/>
          </a:xfrm>
          <a:prstGeom prst="rect">
            <a:avLst/>
          </a:prstGeom>
          <a:ln>
            <a:solidFill>
              <a:schemeClr val="tx1"/>
            </a:solidFill>
          </a:ln>
        </p:spPr>
      </p:pic>
    </p:spTree>
    <p:extLst>
      <p:ext uri="{BB962C8B-B14F-4D97-AF65-F5344CB8AC3E}">
        <p14:creationId xmlns:p14="http://schemas.microsoft.com/office/powerpoint/2010/main" val="1995232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DBCCE1-CC60-144D-A246-D1BA81BF7EA6}"/>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 name="Rectangle 5">
            <a:extLst>
              <a:ext uri="{FF2B5EF4-FFF2-40B4-BE49-F238E27FC236}">
                <a16:creationId xmlns:a16="http://schemas.microsoft.com/office/drawing/2014/main" id="{6E86E1BE-49F3-5442-9FD8-0CD0F3240775}"/>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7" name="TextBox 6">
            <a:extLst>
              <a:ext uri="{FF2B5EF4-FFF2-40B4-BE49-F238E27FC236}">
                <a16:creationId xmlns:a16="http://schemas.microsoft.com/office/drawing/2014/main" id="{62602448-6575-784A-A418-88392DB5E714}"/>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43</a:t>
            </a:r>
          </a:p>
        </p:txBody>
      </p:sp>
      <p:sp>
        <p:nvSpPr>
          <p:cNvPr id="8" name="Title 1">
            <a:extLst>
              <a:ext uri="{FF2B5EF4-FFF2-40B4-BE49-F238E27FC236}">
                <a16:creationId xmlns:a16="http://schemas.microsoft.com/office/drawing/2014/main" id="{99D6CFDF-352D-F14E-BF49-2359955F0BA8}"/>
              </a:ext>
            </a:extLst>
          </p:cNvPr>
          <p:cNvSpPr txBox="1">
            <a:spLocks/>
          </p:cNvSpPr>
          <p:nvPr/>
        </p:nvSpPr>
        <p:spPr>
          <a:xfrm>
            <a:off x="841745" y="497177"/>
            <a:ext cx="8100236"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PROMOTIONAL MATERIAL FOR EXTERNAL USE</a:t>
            </a:r>
            <a:endParaRPr lang="nl-BE" sz="2000" b="1" spc="0">
              <a:latin typeface="Sofia Pro" pitchFamily="2" charset="77"/>
            </a:endParaRPr>
          </a:p>
        </p:txBody>
      </p:sp>
      <p:cxnSp>
        <p:nvCxnSpPr>
          <p:cNvPr id="9" name="Straight Connector 8">
            <a:extLst>
              <a:ext uri="{FF2B5EF4-FFF2-40B4-BE49-F238E27FC236}">
                <a16:creationId xmlns:a16="http://schemas.microsoft.com/office/drawing/2014/main" id="{61CE8FD7-3DD3-6F45-AD7D-32954A703361}"/>
              </a:ext>
            </a:extLst>
          </p:cNvPr>
          <p:cNvCxnSpPr>
            <a:cxnSpLocks/>
          </p:cNvCxnSpPr>
          <p:nvPr/>
        </p:nvCxnSpPr>
        <p:spPr>
          <a:xfrm>
            <a:off x="928688" y="1091382"/>
            <a:ext cx="5429582"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10" name="Text Placeholder 2">
            <a:extLst>
              <a:ext uri="{FF2B5EF4-FFF2-40B4-BE49-F238E27FC236}">
                <a16:creationId xmlns:a16="http://schemas.microsoft.com/office/drawing/2014/main" id="{8D76A5EE-727E-4870-8BD4-C1B08653B7B2}"/>
              </a:ext>
            </a:extLst>
          </p:cNvPr>
          <p:cNvSpPr>
            <a:spLocks noGrp="1"/>
          </p:cNvSpPr>
          <p:nvPr>
            <p:ph type="body" sz="quarter" idx="13"/>
          </p:nvPr>
        </p:nvSpPr>
        <p:spPr>
          <a:xfrm>
            <a:off x="841375" y="1365250"/>
            <a:ext cx="10960100" cy="942975"/>
          </a:xfrm>
        </p:spPr>
        <p:txBody>
          <a:bodyPr vert="horz" lIns="91421" tIns="45710" rIns="91421" bIns="45710" rtlCol="0" anchor="t">
            <a:noAutofit/>
          </a:bodyPr>
          <a:lstStyle/>
          <a:p>
            <a:pPr marL="0" indent="0">
              <a:buNone/>
            </a:pPr>
            <a:r>
              <a:rPr lang="nl-BE" sz="1800" spc="0">
                <a:solidFill>
                  <a:schemeClr val="bg1">
                    <a:lumMod val="50000"/>
                  </a:schemeClr>
                </a:solidFill>
                <a:latin typeface="Sofia Pro Light" pitchFamily="2" charset="77"/>
              </a:rPr>
              <a:t>Do you want to integrate a visual element but do you prefer to announce that the Payconiq by Bancontact app is now an option, rather than immediately asking for donations via a QR code? In that case, you can integrate one of the following visual elements into your external communication.</a:t>
            </a:r>
          </a:p>
        </p:txBody>
      </p:sp>
      <p:pic>
        <p:nvPicPr>
          <p:cNvPr id="16" name="Picture 15">
            <a:extLst>
              <a:ext uri="{FF2B5EF4-FFF2-40B4-BE49-F238E27FC236}">
                <a16:creationId xmlns:a16="http://schemas.microsoft.com/office/drawing/2014/main" id="{EFA3D8CE-4DB5-4B98-BA5E-722CD55E150C}"/>
              </a:ext>
            </a:extLst>
          </p:cNvPr>
          <p:cNvPicPr>
            <a:picLocks noChangeAspect="1"/>
          </p:cNvPicPr>
          <p:nvPr/>
        </p:nvPicPr>
        <p:blipFill>
          <a:blip r:embed="rId2"/>
          <a:srcRect/>
          <a:stretch/>
        </p:blipFill>
        <p:spPr>
          <a:xfrm>
            <a:off x="2183071" y="4709253"/>
            <a:ext cx="1657099" cy="1657099"/>
          </a:xfrm>
          <a:prstGeom prst="rect">
            <a:avLst/>
          </a:prstGeom>
        </p:spPr>
      </p:pic>
      <p:pic>
        <p:nvPicPr>
          <p:cNvPr id="17" name="Picture 16">
            <a:extLst>
              <a:ext uri="{FF2B5EF4-FFF2-40B4-BE49-F238E27FC236}">
                <a16:creationId xmlns:a16="http://schemas.microsoft.com/office/drawing/2014/main" id="{BABD6614-EBED-44EA-A60A-2913B48FE0B1}"/>
              </a:ext>
            </a:extLst>
          </p:cNvPr>
          <p:cNvPicPr>
            <a:picLocks noChangeAspect="1"/>
          </p:cNvPicPr>
          <p:nvPr/>
        </p:nvPicPr>
        <p:blipFill>
          <a:blip r:embed="rId3"/>
          <a:srcRect/>
          <a:stretch/>
        </p:blipFill>
        <p:spPr>
          <a:xfrm>
            <a:off x="8477229" y="4712124"/>
            <a:ext cx="1644633" cy="1644633"/>
          </a:xfrm>
          <a:prstGeom prst="rect">
            <a:avLst/>
          </a:prstGeom>
        </p:spPr>
      </p:pic>
      <p:pic>
        <p:nvPicPr>
          <p:cNvPr id="18" name="Picture 17">
            <a:extLst>
              <a:ext uri="{FF2B5EF4-FFF2-40B4-BE49-F238E27FC236}">
                <a16:creationId xmlns:a16="http://schemas.microsoft.com/office/drawing/2014/main" id="{158A84C3-71B4-4293-8BCE-9FA0BFA68DEC}"/>
              </a:ext>
            </a:extLst>
          </p:cNvPr>
          <p:cNvPicPr>
            <a:picLocks noChangeAspect="1"/>
          </p:cNvPicPr>
          <p:nvPr/>
        </p:nvPicPr>
        <p:blipFill>
          <a:blip r:embed="rId4"/>
          <a:srcRect/>
          <a:stretch/>
        </p:blipFill>
        <p:spPr>
          <a:xfrm>
            <a:off x="5312508" y="4706496"/>
            <a:ext cx="1737674" cy="1737674"/>
          </a:xfrm>
          <a:prstGeom prst="rect">
            <a:avLst/>
          </a:prstGeom>
        </p:spPr>
      </p:pic>
      <p:pic>
        <p:nvPicPr>
          <p:cNvPr id="2" name="Picture 1">
            <a:extLst>
              <a:ext uri="{FF2B5EF4-FFF2-40B4-BE49-F238E27FC236}">
                <a16:creationId xmlns:a16="http://schemas.microsoft.com/office/drawing/2014/main" id="{EC32B1E3-A434-43A8-B8FD-5DE2834CDB00}"/>
              </a:ext>
            </a:extLst>
          </p:cNvPr>
          <p:cNvPicPr>
            <a:picLocks noChangeAspect="1"/>
          </p:cNvPicPr>
          <p:nvPr/>
        </p:nvPicPr>
        <p:blipFill>
          <a:blip r:embed="rId5"/>
          <a:srcRect/>
          <a:stretch/>
        </p:blipFill>
        <p:spPr>
          <a:xfrm>
            <a:off x="5295065" y="2616656"/>
            <a:ext cx="1737674" cy="1737674"/>
          </a:xfrm>
          <a:prstGeom prst="rect">
            <a:avLst/>
          </a:prstGeom>
        </p:spPr>
      </p:pic>
      <p:pic>
        <p:nvPicPr>
          <p:cNvPr id="3" name="Picture 2">
            <a:extLst>
              <a:ext uri="{FF2B5EF4-FFF2-40B4-BE49-F238E27FC236}">
                <a16:creationId xmlns:a16="http://schemas.microsoft.com/office/drawing/2014/main" id="{B42098E7-D5D1-46A8-98FD-8B61311B73D0}"/>
              </a:ext>
            </a:extLst>
          </p:cNvPr>
          <p:cNvPicPr>
            <a:picLocks noChangeAspect="1"/>
          </p:cNvPicPr>
          <p:nvPr/>
        </p:nvPicPr>
        <p:blipFill>
          <a:blip r:embed="rId6"/>
          <a:srcRect/>
          <a:stretch/>
        </p:blipFill>
        <p:spPr>
          <a:xfrm>
            <a:off x="2186775" y="2704832"/>
            <a:ext cx="1649690" cy="1649690"/>
          </a:xfrm>
          <a:prstGeom prst="rect">
            <a:avLst/>
          </a:prstGeom>
        </p:spPr>
      </p:pic>
      <p:pic>
        <p:nvPicPr>
          <p:cNvPr id="4" name="Picture 3">
            <a:extLst>
              <a:ext uri="{FF2B5EF4-FFF2-40B4-BE49-F238E27FC236}">
                <a16:creationId xmlns:a16="http://schemas.microsoft.com/office/drawing/2014/main" id="{BA4F5EA6-A1B5-40AB-AA30-2F883ED77E1F}"/>
              </a:ext>
            </a:extLst>
          </p:cNvPr>
          <p:cNvPicPr>
            <a:picLocks noChangeAspect="1"/>
          </p:cNvPicPr>
          <p:nvPr/>
        </p:nvPicPr>
        <p:blipFill>
          <a:blip r:embed="rId7"/>
          <a:srcRect/>
          <a:stretch/>
        </p:blipFill>
        <p:spPr>
          <a:xfrm>
            <a:off x="8460979" y="2699235"/>
            <a:ext cx="1660883" cy="1660883"/>
          </a:xfrm>
          <a:prstGeom prst="rect">
            <a:avLst/>
          </a:prstGeom>
        </p:spPr>
      </p:pic>
    </p:spTree>
    <p:extLst>
      <p:ext uri="{BB962C8B-B14F-4D97-AF65-F5344CB8AC3E}">
        <p14:creationId xmlns:p14="http://schemas.microsoft.com/office/powerpoint/2010/main" val="101734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E25605-97BD-8C48-80DD-86EE7A95DF38}"/>
              </a:ext>
            </a:extLst>
          </p:cNvPr>
          <p:cNvSpPr txBox="1">
            <a:spLocks/>
          </p:cNvSpPr>
          <p:nvPr/>
        </p:nvSpPr>
        <p:spPr>
          <a:xfrm>
            <a:off x="2794801" y="3529359"/>
            <a:ext cx="8449461" cy="1055378"/>
          </a:xfrm>
          <a:prstGeom prst="rect">
            <a:avLst/>
          </a:prstGeom>
          <a:solidFill>
            <a:schemeClr val="tx1">
              <a:lumMod val="10000"/>
              <a:lumOff val="90000"/>
            </a:schemeClr>
          </a:solid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5000" b="1">
                <a:solidFill>
                  <a:srgbClr val="0B2265"/>
                </a:solidFill>
                <a:latin typeface="Sofia Pro" pitchFamily="2" charset="77"/>
              </a:rPr>
              <a:t>Communication on website</a:t>
            </a:r>
          </a:p>
        </p:txBody>
      </p:sp>
      <p:sp>
        <p:nvSpPr>
          <p:cNvPr id="5" name="Text Placeholder 2">
            <a:extLst>
              <a:ext uri="{FF2B5EF4-FFF2-40B4-BE49-F238E27FC236}">
                <a16:creationId xmlns:a16="http://schemas.microsoft.com/office/drawing/2014/main" id="{C8AE4E50-200F-1E44-9F67-54DAD675602B}"/>
              </a:ext>
            </a:extLst>
          </p:cNvPr>
          <p:cNvSpPr txBox="1">
            <a:spLocks/>
          </p:cNvSpPr>
          <p:nvPr/>
        </p:nvSpPr>
        <p:spPr>
          <a:xfrm>
            <a:off x="2794802" y="5062052"/>
            <a:ext cx="6671927" cy="711427"/>
          </a:xfrm>
          <a:prstGeom prst="rect">
            <a:avLst/>
          </a:prstGeom>
        </p:spPr>
        <p:txBody>
          <a:bodyPr vert="horz" lIns="91421" tIns="45710" rIns="91421" bIns="45710" rtlCol="0" anchor="t">
            <a:noAutofit/>
          </a:bodyPr>
          <a:lstStyle>
            <a:lvl1pPr marL="0" indent="0" algn="l" defTabSz="609423" rtl="0" eaLnBrk="1" latinLnBrk="0" hangingPunct="1">
              <a:spcBef>
                <a:spcPct val="20000"/>
              </a:spcBef>
              <a:buFont typeface="Arial"/>
              <a:buNone/>
              <a:defRPr lang="en-US" sz="2400" b="0" i="0" kern="1200" spc="53" baseline="0" smtClean="0">
                <a:solidFill>
                  <a:srgbClr val="0B2265"/>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53" baseline="0" dirty="0">
                <a:solidFill>
                  <a:srgbClr val="2D2D2D"/>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indent="-456565">
              <a:spcBef>
                <a:spcPts val="0"/>
              </a:spcBef>
            </a:pPr>
            <a:r>
              <a:rPr lang="en-US" sz="2000" spc="0">
                <a:latin typeface="Sofia Pro Regular" pitchFamily="2" charset="77"/>
              </a:rPr>
              <a:t>The implementation of the Payconiq by Bancontact logo on the website</a:t>
            </a:r>
          </a:p>
        </p:txBody>
      </p:sp>
      <p:sp>
        <p:nvSpPr>
          <p:cNvPr id="6" name="Title 1">
            <a:extLst>
              <a:ext uri="{FF2B5EF4-FFF2-40B4-BE49-F238E27FC236}">
                <a16:creationId xmlns:a16="http://schemas.microsoft.com/office/drawing/2014/main" id="{6623B716-9BB9-E34A-ABFC-9910ECC952AE}"/>
              </a:ext>
            </a:extLst>
          </p:cNvPr>
          <p:cNvSpPr txBox="1">
            <a:spLocks/>
          </p:cNvSpPr>
          <p:nvPr/>
        </p:nvSpPr>
        <p:spPr>
          <a:xfrm>
            <a:off x="1224000" y="3307130"/>
            <a:ext cx="1301944" cy="1754923"/>
          </a:xfrm>
          <a:prstGeom prst="rect">
            <a:avLst/>
          </a:prstGeom>
          <a:solidFill>
            <a:schemeClr val="tx1">
              <a:lumMod val="10000"/>
              <a:lumOff val="90000"/>
            </a:schemeClr>
          </a:solidFill>
        </p:spPr>
        <p:txBody>
          <a:bodyPr vert="horz" lIns="91421" tIns="45710" rIns="91421" bIns="45710" rtlCol="0" anchor="b" anchorCtr="0">
            <a:no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pPr algn="r"/>
            <a:r>
              <a:rPr lang="en-US" sz="9500" b="1">
                <a:solidFill>
                  <a:srgbClr val="0B2265"/>
                </a:solidFill>
                <a:latin typeface="Sofia Pro" pitchFamily="2" charset="77"/>
              </a:rPr>
              <a:t>3</a:t>
            </a:r>
          </a:p>
        </p:txBody>
      </p:sp>
      <p:cxnSp>
        <p:nvCxnSpPr>
          <p:cNvPr id="7" name="Straight Connector 6">
            <a:extLst>
              <a:ext uri="{FF2B5EF4-FFF2-40B4-BE49-F238E27FC236}">
                <a16:creationId xmlns:a16="http://schemas.microsoft.com/office/drawing/2014/main" id="{1C44FE60-5145-C046-9448-8E48220AB2F6}"/>
              </a:ext>
            </a:extLst>
          </p:cNvPr>
          <p:cNvCxnSpPr>
            <a:cxnSpLocks/>
          </p:cNvCxnSpPr>
          <p:nvPr/>
        </p:nvCxnSpPr>
        <p:spPr>
          <a:xfrm flipV="1">
            <a:off x="2923188" y="4690673"/>
            <a:ext cx="7624310" cy="1"/>
          </a:xfrm>
          <a:prstGeom prst="line">
            <a:avLst/>
          </a:prstGeom>
          <a:ln w="88900" cmpd="sng">
            <a:solidFill>
              <a:srgbClr val="FF478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0139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BFBE3E-9F8A-43C3-84AC-12384B52514A}"/>
              </a:ext>
            </a:extLst>
          </p:cNvPr>
          <p:cNvSpPr>
            <a:spLocks noGrp="1"/>
          </p:cNvSpPr>
          <p:nvPr>
            <p:ph type="body" sz="quarter" idx="13"/>
          </p:nvPr>
        </p:nvSpPr>
        <p:spPr>
          <a:xfrm>
            <a:off x="841745" y="1386916"/>
            <a:ext cx="10402518" cy="1969446"/>
          </a:xfrm>
        </p:spPr>
        <p:txBody>
          <a:bodyPr vert="horz" lIns="91421" tIns="45710" rIns="91421" bIns="45710" rtlCol="0" anchor="t">
            <a:noAutofit/>
          </a:bodyPr>
          <a:lstStyle/>
          <a:p>
            <a:pPr marL="0" indent="0">
              <a:buNone/>
            </a:pPr>
            <a:r>
              <a:rPr lang="nl-BE" sz="1800" spc="0">
                <a:solidFill>
                  <a:schemeClr val="bg1">
                    <a:lumMod val="50000"/>
                  </a:schemeClr>
                </a:solidFill>
                <a:latin typeface="Sofia Pro Light" pitchFamily="2" charset="77"/>
              </a:rPr>
              <a:t>You can also add one of the following options to your website to announce that the Payconiq by Bancontact app is now an option to make a donation.</a:t>
            </a:r>
          </a:p>
          <a:p>
            <a:pPr marL="0" indent="0">
              <a:buNone/>
            </a:pPr>
            <a:r>
              <a:rPr lang="nl-BE" sz="1800" spc="0">
                <a:solidFill>
                  <a:schemeClr val="bg1">
                    <a:lumMod val="50000"/>
                  </a:schemeClr>
                </a:solidFill>
                <a:latin typeface="Sofia Pro Light" pitchFamily="2" charset="77"/>
              </a:rPr>
              <a:t>Depending on the the background color of your website, there are two options:</a:t>
            </a:r>
          </a:p>
          <a:p>
            <a:pPr marL="0" indent="0">
              <a:buNone/>
            </a:pPr>
            <a:endParaRPr lang="nl-BE" sz="1800" spc="0">
              <a:solidFill>
                <a:schemeClr val="bg1">
                  <a:lumMod val="50000"/>
                </a:schemeClr>
              </a:solidFill>
              <a:latin typeface="Sofia Pro Light" pitchFamily="2" charset="77"/>
            </a:endParaRPr>
          </a:p>
          <a:p>
            <a:pPr lvl="1"/>
            <a:r>
              <a:rPr lang="nl-BE" sz="1800" spc="0">
                <a:solidFill>
                  <a:schemeClr val="bg1">
                    <a:lumMod val="50000"/>
                  </a:schemeClr>
                </a:solidFill>
                <a:latin typeface="Sofia Pro Light" pitchFamily="2" charset="77"/>
              </a:rPr>
              <a:t>A visual with Payconiq’s magenta background</a:t>
            </a:r>
          </a:p>
          <a:p>
            <a:pPr lvl="1"/>
            <a:r>
              <a:rPr lang="nl-BE" sz="1800" spc="0">
                <a:solidFill>
                  <a:schemeClr val="bg1">
                    <a:lumMod val="50000"/>
                  </a:schemeClr>
                </a:solidFill>
                <a:latin typeface="Sofia Pro Light" pitchFamily="2" charset="77"/>
              </a:rPr>
              <a:t>A visual without the magenta background that can be used if the colors of your website don’t go well with it</a:t>
            </a:r>
          </a:p>
        </p:txBody>
      </p:sp>
      <p:sp>
        <p:nvSpPr>
          <p:cNvPr id="4" name="TextBox 3">
            <a:extLst>
              <a:ext uri="{FF2B5EF4-FFF2-40B4-BE49-F238E27FC236}">
                <a16:creationId xmlns:a16="http://schemas.microsoft.com/office/drawing/2014/main" id="{D5AC9531-D537-8641-B477-6E514E2662E3}"/>
              </a:ext>
            </a:extLst>
          </p:cNvPr>
          <p:cNvSpPr txBox="1"/>
          <p:nvPr/>
        </p:nvSpPr>
        <p:spPr>
          <a:xfrm>
            <a:off x="2339788" y="1532965"/>
            <a:ext cx="0" cy="0"/>
          </a:xfrm>
          <a:prstGeom prst="rect">
            <a:avLst/>
          </a:prstGeom>
        </p:spPr>
        <p:txBody>
          <a:bodyPr vert="horz" wrap="none" lIns="91421" tIns="45710" rIns="91421" bIns="45710" rtlCol="0" anchor="t" anchorCtr="0">
            <a:noAutofit/>
          </a:bodyPr>
          <a:lstStyle/>
          <a:p>
            <a:pPr>
              <a:spcBef>
                <a:spcPct val="20000"/>
              </a:spcBef>
            </a:pPr>
            <a:endParaRPr lang="en-US" sz="2000" spc="80">
              <a:latin typeface="Assistant" charset="0"/>
              <a:ea typeface="Assistant" charset="0"/>
              <a:cs typeface="Assistant" charset="0"/>
            </a:endParaRPr>
          </a:p>
        </p:txBody>
      </p:sp>
      <p:sp>
        <p:nvSpPr>
          <p:cNvPr id="5" name="Title 1">
            <a:extLst>
              <a:ext uri="{FF2B5EF4-FFF2-40B4-BE49-F238E27FC236}">
                <a16:creationId xmlns:a16="http://schemas.microsoft.com/office/drawing/2014/main" id="{0F37BC65-6B73-F448-BC1A-1B5660ED4396}"/>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HOW TO ADD OUR LOGO TO YOUR WEBSITE?</a:t>
            </a:r>
            <a:endParaRPr lang="nl-BE" sz="2000" b="1" spc="0">
              <a:latin typeface="Sofia Pro" pitchFamily="2" charset="77"/>
            </a:endParaRPr>
          </a:p>
        </p:txBody>
      </p:sp>
      <p:sp>
        <p:nvSpPr>
          <p:cNvPr id="6" name="Rectangle 5">
            <a:extLst>
              <a:ext uri="{FF2B5EF4-FFF2-40B4-BE49-F238E27FC236}">
                <a16:creationId xmlns:a16="http://schemas.microsoft.com/office/drawing/2014/main" id="{44A8A478-A2C2-0E43-9A4B-D7D5B70AEB5E}"/>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cxnSp>
        <p:nvCxnSpPr>
          <p:cNvPr id="7" name="Straight Connector 6">
            <a:extLst>
              <a:ext uri="{FF2B5EF4-FFF2-40B4-BE49-F238E27FC236}">
                <a16:creationId xmlns:a16="http://schemas.microsoft.com/office/drawing/2014/main" id="{450047AD-BAAA-5749-BBCB-D889A59C068E}"/>
              </a:ext>
            </a:extLst>
          </p:cNvPr>
          <p:cNvCxnSpPr>
            <a:cxnSpLocks/>
          </p:cNvCxnSpPr>
          <p:nvPr/>
        </p:nvCxnSpPr>
        <p:spPr>
          <a:xfrm>
            <a:off x="928688" y="1091382"/>
            <a:ext cx="5322643"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AC33479C-D9A1-9B47-AAA3-6C7A3D974A11}"/>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9" name="TextBox 8">
            <a:extLst>
              <a:ext uri="{FF2B5EF4-FFF2-40B4-BE49-F238E27FC236}">
                <a16:creationId xmlns:a16="http://schemas.microsoft.com/office/drawing/2014/main" id="{ECC6D75B-A34E-4E45-A19B-3C0AEA1E497C}"/>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45</a:t>
            </a:r>
          </a:p>
        </p:txBody>
      </p:sp>
      <p:pic>
        <p:nvPicPr>
          <p:cNvPr id="11" name="Picture 10" descr="Icon&#10;&#10;Description automatically generated">
            <a:extLst>
              <a:ext uri="{FF2B5EF4-FFF2-40B4-BE49-F238E27FC236}">
                <a16:creationId xmlns:a16="http://schemas.microsoft.com/office/drawing/2014/main" id="{7DFB00F4-14C9-412A-1E82-640AF6429F54}"/>
              </a:ext>
            </a:extLst>
          </p:cNvPr>
          <p:cNvPicPr>
            <a:picLocks noChangeAspect="1"/>
          </p:cNvPicPr>
          <p:nvPr/>
        </p:nvPicPr>
        <p:blipFill>
          <a:blip r:embed="rId2"/>
          <a:stretch>
            <a:fillRect/>
          </a:stretch>
        </p:blipFill>
        <p:spPr>
          <a:xfrm>
            <a:off x="4936544" y="3787801"/>
            <a:ext cx="2169688" cy="2169688"/>
          </a:xfrm>
          <a:prstGeom prst="rect">
            <a:avLst/>
          </a:prstGeom>
        </p:spPr>
      </p:pic>
      <p:pic>
        <p:nvPicPr>
          <p:cNvPr id="13" name="Picture 12" descr="Icon&#10;&#10;Description automatically generated">
            <a:extLst>
              <a:ext uri="{FF2B5EF4-FFF2-40B4-BE49-F238E27FC236}">
                <a16:creationId xmlns:a16="http://schemas.microsoft.com/office/drawing/2014/main" id="{132F2214-C85E-F648-5C06-B3E8672B4E15}"/>
              </a:ext>
            </a:extLst>
          </p:cNvPr>
          <p:cNvPicPr>
            <a:picLocks noChangeAspect="1"/>
          </p:cNvPicPr>
          <p:nvPr/>
        </p:nvPicPr>
        <p:blipFill>
          <a:blip r:embed="rId3"/>
          <a:stretch>
            <a:fillRect/>
          </a:stretch>
        </p:blipFill>
        <p:spPr>
          <a:xfrm>
            <a:off x="2129262" y="3787801"/>
            <a:ext cx="2169688" cy="2169688"/>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63953B7E-C8E2-55FD-E6C8-FB856E402892}"/>
              </a:ext>
            </a:extLst>
          </p:cNvPr>
          <p:cNvPicPr>
            <a:picLocks noChangeAspect="1"/>
          </p:cNvPicPr>
          <p:nvPr/>
        </p:nvPicPr>
        <p:blipFill>
          <a:blip r:embed="rId4"/>
          <a:stretch>
            <a:fillRect/>
          </a:stretch>
        </p:blipFill>
        <p:spPr>
          <a:xfrm>
            <a:off x="7743826" y="3787801"/>
            <a:ext cx="2169688" cy="2169688"/>
          </a:xfrm>
          <a:prstGeom prst="rect">
            <a:avLst/>
          </a:prstGeom>
        </p:spPr>
      </p:pic>
    </p:spTree>
    <p:extLst>
      <p:ext uri="{BB962C8B-B14F-4D97-AF65-F5344CB8AC3E}">
        <p14:creationId xmlns:p14="http://schemas.microsoft.com/office/powerpoint/2010/main" val="4028466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7201EE-BFC9-C340-A40D-37EE1123AFC7}"/>
              </a:ext>
            </a:extLst>
          </p:cNvPr>
          <p:cNvSpPr txBox="1"/>
          <p:nvPr/>
        </p:nvSpPr>
        <p:spPr>
          <a:xfrm>
            <a:off x="2339788" y="1532965"/>
            <a:ext cx="0" cy="0"/>
          </a:xfrm>
          <a:prstGeom prst="rect">
            <a:avLst/>
          </a:prstGeom>
        </p:spPr>
        <p:txBody>
          <a:bodyPr vert="horz" wrap="none" lIns="91421" tIns="45710" rIns="91421" bIns="45710" rtlCol="0" anchor="t" anchorCtr="0">
            <a:noAutofit/>
          </a:bodyPr>
          <a:lstStyle/>
          <a:p>
            <a:pPr>
              <a:spcBef>
                <a:spcPct val="20000"/>
              </a:spcBef>
            </a:pPr>
            <a:endParaRPr lang="en-US" sz="2000" spc="80">
              <a:latin typeface="Assistant" charset="0"/>
              <a:ea typeface="Assistant" charset="0"/>
              <a:cs typeface="Assistant" charset="0"/>
            </a:endParaRPr>
          </a:p>
        </p:txBody>
      </p:sp>
      <p:sp>
        <p:nvSpPr>
          <p:cNvPr id="8" name="Rectangle 7">
            <a:extLst>
              <a:ext uri="{FF2B5EF4-FFF2-40B4-BE49-F238E27FC236}">
                <a16:creationId xmlns:a16="http://schemas.microsoft.com/office/drawing/2014/main" id="{FFABC61F-6D21-7C46-A899-C5A0E9FCFB4D}"/>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cxnSp>
        <p:nvCxnSpPr>
          <p:cNvPr id="12" name="Straight Connector 11">
            <a:extLst>
              <a:ext uri="{FF2B5EF4-FFF2-40B4-BE49-F238E27FC236}">
                <a16:creationId xmlns:a16="http://schemas.microsoft.com/office/drawing/2014/main" id="{AFD55BBF-35B6-2949-9EBB-13864FBABDA6}"/>
              </a:ext>
            </a:extLst>
          </p:cNvPr>
          <p:cNvCxnSpPr>
            <a:cxnSpLocks/>
          </p:cNvCxnSpPr>
          <p:nvPr/>
        </p:nvCxnSpPr>
        <p:spPr>
          <a:xfrm>
            <a:off x="928688" y="1091382"/>
            <a:ext cx="3589524"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9C91E767-2D55-464F-9AE6-820A8FE7CF22}"/>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4" name="TextBox 13">
            <a:extLst>
              <a:ext uri="{FF2B5EF4-FFF2-40B4-BE49-F238E27FC236}">
                <a16:creationId xmlns:a16="http://schemas.microsoft.com/office/drawing/2014/main" id="{1E357BC5-A0DE-B64C-9C66-3BD4A2C0EA39}"/>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46</a:t>
            </a:r>
          </a:p>
        </p:txBody>
      </p:sp>
      <p:sp>
        <p:nvSpPr>
          <p:cNvPr id="16" name="Title 1">
            <a:extLst>
              <a:ext uri="{FF2B5EF4-FFF2-40B4-BE49-F238E27FC236}">
                <a16:creationId xmlns:a16="http://schemas.microsoft.com/office/drawing/2014/main" id="{A4B6205C-30D9-42FF-A4E9-B76B29D60976}"/>
              </a:ext>
            </a:extLst>
          </p:cNvPr>
          <p:cNvSpPr txBox="1">
            <a:spLocks/>
          </p:cNvSpPr>
          <p:nvPr/>
        </p:nvSpPr>
        <p:spPr>
          <a:xfrm>
            <a:off x="841745" y="497177"/>
            <a:ext cx="10402518"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WEBSITE EXAMPLE</a:t>
            </a:r>
            <a:endParaRPr lang="nl-BE" sz="2000" b="1" spc="0">
              <a:solidFill>
                <a:srgbClr val="0B2265"/>
              </a:solidFill>
              <a:latin typeface="Sofia Pro" pitchFamily="2" charset="77"/>
            </a:endParaRPr>
          </a:p>
        </p:txBody>
      </p:sp>
      <p:cxnSp>
        <p:nvCxnSpPr>
          <p:cNvPr id="17" name="Straight Connector 16">
            <a:extLst>
              <a:ext uri="{FF2B5EF4-FFF2-40B4-BE49-F238E27FC236}">
                <a16:creationId xmlns:a16="http://schemas.microsoft.com/office/drawing/2014/main" id="{F864C851-C18C-426D-8C33-645441503E47}"/>
              </a:ext>
            </a:extLst>
          </p:cNvPr>
          <p:cNvCxnSpPr>
            <a:cxnSpLocks/>
          </p:cNvCxnSpPr>
          <p:nvPr/>
        </p:nvCxnSpPr>
        <p:spPr>
          <a:xfrm>
            <a:off x="928688" y="1091382"/>
            <a:ext cx="3831848"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0676650-3ECA-4CA7-A56D-E708D070E89F}"/>
              </a:ext>
            </a:extLst>
          </p:cNvPr>
          <p:cNvSpPr>
            <a:spLocks noGrp="1"/>
          </p:cNvSpPr>
          <p:nvPr>
            <p:ph type="body" sz="quarter" idx="13"/>
          </p:nvPr>
        </p:nvSpPr>
        <p:spPr>
          <a:xfrm>
            <a:off x="841745" y="1386916"/>
            <a:ext cx="10402518" cy="1969446"/>
          </a:xfrm>
        </p:spPr>
        <p:txBody>
          <a:bodyPr vert="horz" lIns="91421" tIns="45710" rIns="91421" bIns="45710" rtlCol="0" anchor="t">
            <a:noAutofit/>
          </a:bodyPr>
          <a:lstStyle/>
          <a:p>
            <a:pPr marL="0" indent="0">
              <a:buNone/>
            </a:pPr>
            <a:r>
              <a:rPr lang="nl-BE" sz="1800" spc="0">
                <a:solidFill>
                  <a:schemeClr val="bg1">
                    <a:lumMod val="50000"/>
                  </a:schemeClr>
                </a:solidFill>
                <a:latin typeface="Sofia Pro Light" pitchFamily="2" charset="77"/>
              </a:rPr>
              <a:t>There are several options to integrate the Payconiq by Bancontact logo on your website. Does your site have a blog? Then the Payconiq by Bancontact logo can subtly be integrated into the visual of a blog article talking about mobile donations with the Payconiq by Bancontact app. </a:t>
            </a:r>
          </a:p>
        </p:txBody>
      </p:sp>
      <p:sp>
        <p:nvSpPr>
          <p:cNvPr id="19" name="Text Placeholder 2">
            <a:extLst>
              <a:ext uri="{FF2B5EF4-FFF2-40B4-BE49-F238E27FC236}">
                <a16:creationId xmlns:a16="http://schemas.microsoft.com/office/drawing/2014/main" id="{199C3E9D-1C09-4D85-AECA-5E7FC54AB775}"/>
              </a:ext>
            </a:extLst>
          </p:cNvPr>
          <p:cNvSpPr txBox="1">
            <a:spLocks/>
          </p:cNvSpPr>
          <p:nvPr/>
        </p:nvSpPr>
        <p:spPr>
          <a:xfrm>
            <a:off x="841745" y="5726599"/>
            <a:ext cx="7675531" cy="363564"/>
          </a:xfrm>
          <a:prstGeom prst="rect">
            <a:avLst/>
          </a:prstGeom>
        </p:spPr>
        <p:txBody>
          <a:bodyPr vert="horz" lIns="91421" tIns="45710" rIns="91421" bIns="45710" rtlCol="0" anchor="t">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endParaRPr lang="nl-BE" sz="1400" spc="0">
              <a:solidFill>
                <a:schemeClr val="bg1">
                  <a:lumMod val="50000"/>
                </a:schemeClr>
              </a:solidFill>
              <a:latin typeface="Sofia Pro Light" pitchFamily="2" charset="77"/>
            </a:endParaRPr>
          </a:p>
        </p:txBody>
      </p:sp>
      <p:pic>
        <p:nvPicPr>
          <p:cNvPr id="20" name="Picture 19" descr="A screenshot of a cell phone&#10;&#10;Description automatically generated">
            <a:extLst>
              <a:ext uri="{FF2B5EF4-FFF2-40B4-BE49-F238E27FC236}">
                <a16:creationId xmlns:a16="http://schemas.microsoft.com/office/drawing/2014/main" id="{891D0300-AEF6-4E0A-A755-C0A0C4E86D90}"/>
              </a:ext>
            </a:extLst>
          </p:cNvPr>
          <p:cNvPicPr>
            <a:picLocks noChangeAspect="1"/>
          </p:cNvPicPr>
          <p:nvPr/>
        </p:nvPicPr>
        <p:blipFill>
          <a:blip r:embed="rId3"/>
          <a:stretch>
            <a:fillRect/>
          </a:stretch>
        </p:blipFill>
        <p:spPr>
          <a:xfrm>
            <a:off x="3818603" y="2664512"/>
            <a:ext cx="4554794" cy="3385994"/>
          </a:xfrm>
          <a:prstGeom prst="rect">
            <a:avLst/>
          </a:prstGeom>
        </p:spPr>
      </p:pic>
    </p:spTree>
    <p:extLst>
      <p:ext uri="{BB962C8B-B14F-4D97-AF65-F5344CB8AC3E}">
        <p14:creationId xmlns:p14="http://schemas.microsoft.com/office/powerpoint/2010/main" val="3252938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6D27BF-1D2E-2449-AA82-DC14C3F512FC}"/>
              </a:ext>
            </a:extLst>
          </p:cNvPr>
          <p:cNvSpPr txBox="1">
            <a:spLocks/>
          </p:cNvSpPr>
          <p:nvPr/>
        </p:nvSpPr>
        <p:spPr>
          <a:xfrm>
            <a:off x="2794801" y="3529359"/>
            <a:ext cx="8449461" cy="1055378"/>
          </a:xfrm>
          <a:prstGeom prst="rect">
            <a:avLst/>
          </a:prstGeom>
          <a:solidFill>
            <a:schemeClr val="tx1">
              <a:lumMod val="10000"/>
              <a:lumOff val="90000"/>
            </a:schemeClr>
          </a:solidFill>
        </p:spPr>
        <p:txBody>
          <a:bodyPr vert="horz" lIns="91421" tIns="45710" rIns="91421" bIns="45710" rtlCol="0" anchor="b" anchorCtr="0">
            <a:norm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r>
              <a:rPr lang="en-US" sz="5000" b="1">
                <a:solidFill>
                  <a:srgbClr val="0B2265"/>
                </a:solidFill>
                <a:latin typeface="Sofia Pro" pitchFamily="2" charset="77"/>
              </a:rPr>
              <a:t>Social media</a:t>
            </a:r>
          </a:p>
        </p:txBody>
      </p:sp>
      <p:sp>
        <p:nvSpPr>
          <p:cNvPr id="5" name="Text Placeholder 2">
            <a:extLst>
              <a:ext uri="{FF2B5EF4-FFF2-40B4-BE49-F238E27FC236}">
                <a16:creationId xmlns:a16="http://schemas.microsoft.com/office/drawing/2014/main" id="{8CD0567D-6CA6-0846-B0C3-C6AD16B86FAC}"/>
              </a:ext>
            </a:extLst>
          </p:cNvPr>
          <p:cNvSpPr txBox="1">
            <a:spLocks/>
          </p:cNvSpPr>
          <p:nvPr/>
        </p:nvSpPr>
        <p:spPr>
          <a:xfrm>
            <a:off x="2794802" y="5062052"/>
            <a:ext cx="8449460" cy="711427"/>
          </a:xfrm>
          <a:prstGeom prst="rect">
            <a:avLst/>
          </a:prstGeom>
        </p:spPr>
        <p:txBody>
          <a:bodyPr vert="horz" lIns="91421" tIns="45710" rIns="91421" bIns="45710" rtlCol="0" anchor="t">
            <a:noAutofit/>
          </a:bodyPr>
          <a:lstStyle>
            <a:lvl1pPr marL="0" indent="0" algn="l" defTabSz="609423" rtl="0" eaLnBrk="1" latinLnBrk="0" hangingPunct="1">
              <a:spcBef>
                <a:spcPct val="20000"/>
              </a:spcBef>
              <a:buFont typeface="Arial"/>
              <a:buNone/>
              <a:defRPr lang="en-US" sz="2400" b="0" i="0" kern="1200" spc="53" baseline="0" smtClean="0">
                <a:solidFill>
                  <a:srgbClr val="0B2265"/>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53" baseline="0" smtClean="0">
                <a:solidFill>
                  <a:srgbClr val="2D2D2D"/>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53" baseline="0" dirty="0">
                <a:solidFill>
                  <a:srgbClr val="2D2D2D"/>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indent="-456565">
              <a:spcBef>
                <a:spcPts val="0"/>
              </a:spcBef>
            </a:pPr>
            <a:r>
              <a:rPr lang="en-US" sz="2000" spc="0">
                <a:latin typeface="Sofia Pro Regular" pitchFamily="2" charset="77"/>
              </a:rPr>
              <a:t>• External communication</a:t>
            </a:r>
          </a:p>
          <a:p>
            <a:pPr indent="-456565">
              <a:spcBef>
                <a:spcPts val="0"/>
              </a:spcBef>
            </a:pPr>
            <a:r>
              <a:rPr lang="en-US" sz="2000" spc="0">
                <a:latin typeface="Sofia Pro Regular" pitchFamily="2" charset="77"/>
              </a:rPr>
              <a:t>• LinkedIn - Facebook - Instagram</a:t>
            </a:r>
          </a:p>
        </p:txBody>
      </p:sp>
      <p:sp>
        <p:nvSpPr>
          <p:cNvPr id="6" name="Title 1">
            <a:extLst>
              <a:ext uri="{FF2B5EF4-FFF2-40B4-BE49-F238E27FC236}">
                <a16:creationId xmlns:a16="http://schemas.microsoft.com/office/drawing/2014/main" id="{11D36710-403A-7640-ACD6-26E075285220}"/>
              </a:ext>
            </a:extLst>
          </p:cNvPr>
          <p:cNvSpPr txBox="1">
            <a:spLocks/>
          </p:cNvSpPr>
          <p:nvPr/>
        </p:nvSpPr>
        <p:spPr>
          <a:xfrm>
            <a:off x="1224000" y="3307130"/>
            <a:ext cx="1301944" cy="1754923"/>
          </a:xfrm>
          <a:prstGeom prst="rect">
            <a:avLst/>
          </a:prstGeom>
          <a:solidFill>
            <a:schemeClr val="tx1">
              <a:lumMod val="10000"/>
              <a:lumOff val="90000"/>
            </a:schemeClr>
          </a:solidFill>
        </p:spPr>
        <p:txBody>
          <a:bodyPr vert="horz" lIns="91421" tIns="45710" rIns="91421" bIns="45710" rtlCol="0" anchor="b" anchorCtr="0">
            <a:noAutofit/>
          </a:bodyPr>
          <a:lstStyle>
            <a:lvl1pPr algn="l" defTabSz="609423" rtl="0" eaLnBrk="1" latinLnBrk="0" hangingPunct="1">
              <a:spcBef>
                <a:spcPct val="0"/>
              </a:spcBef>
              <a:buNone/>
              <a:defRPr lang="en-US" sz="4000" b="0" i="0" kern="1200" cap="none" spc="-100" baseline="0">
                <a:solidFill>
                  <a:srgbClr val="292728"/>
                </a:solidFill>
                <a:latin typeface="Boondoggle-Montserrat" charset="0"/>
                <a:ea typeface="Boondoggle-Montserrat" charset="0"/>
                <a:cs typeface="Boondoggle-Montserrat" charset="0"/>
              </a:defRPr>
            </a:lvl1pPr>
          </a:lstStyle>
          <a:p>
            <a:pPr algn="r"/>
            <a:r>
              <a:rPr lang="en-US" sz="9500" b="1">
                <a:solidFill>
                  <a:srgbClr val="0B2265"/>
                </a:solidFill>
                <a:latin typeface="Sofia Pro" pitchFamily="2" charset="77"/>
              </a:rPr>
              <a:t>4</a:t>
            </a:r>
          </a:p>
        </p:txBody>
      </p:sp>
      <p:cxnSp>
        <p:nvCxnSpPr>
          <p:cNvPr id="7" name="Straight Connector 6">
            <a:extLst>
              <a:ext uri="{FF2B5EF4-FFF2-40B4-BE49-F238E27FC236}">
                <a16:creationId xmlns:a16="http://schemas.microsoft.com/office/drawing/2014/main" id="{E1C3589B-21E9-0049-AB02-3B020987FC3D}"/>
              </a:ext>
            </a:extLst>
          </p:cNvPr>
          <p:cNvCxnSpPr>
            <a:cxnSpLocks/>
          </p:cNvCxnSpPr>
          <p:nvPr/>
        </p:nvCxnSpPr>
        <p:spPr>
          <a:xfrm flipV="1">
            <a:off x="2923188" y="4690674"/>
            <a:ext cx="3605203" cy="1"/>
          </a:xfrm>
          <a:prstGeom prst="line">
            <a:avLst/>
          </a:prstGeom>
          <a:ln w="88900" cmpd="sng">
            <a:solidFill>
              <a:srgbClr val="FF478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6692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3D4599-A8BD-414D-A95B-1825E246E615}"/>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5" name="Rectangle 4">
            <a:extLst>
              <a:ext uri="{FF2B5EF4-FFF2-40B4-BE49-F238E27FC236}">
                <a16:creationId xmlns:a16="http://schemas.microsoft.com/office/drawing/2014/main" id="{BE195F08-1A0F-8A48-B03D-C2EA3F1C6163}"/>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 name="TextBox 5">
            <a:extLst>
              <a:ext uri="{FF2B5EF4-FFF2-40B4-BE49-F238E27FC236}">
                <a16:creationId xmlns:a16="http://schemas.microsoft.com/office/drawing/2014/main" id="{B608737B-9C94-774B-8F5B-6B06318BDFA4}"/>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48</a:t>
            </a:r>
          </a:p>
        </p:txBody>
      </p:sp>
      <p:sp>
        <p:nvSpPr>
          <p:cNvPr id="7" name="Title 1">
            <a:extLst>
              <a:ext uri="{FF2B5EF4-FFF2-40B4-BE49-F238E27FC236}">
                <a16:creationId xmlns:a16="http://schemas.microsoft.com/office/drawing/2014/main" id="{179498FD-0487-9440-9431-422EA6BFB786}"/>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VISUAL ELEMENTS </a:t>
            </a:r>
            <a:endParaRPr lang="nl-BE" sz="2000" b="1" spc="0">
              <a:solidFill>
                <a:srgbClr val="0B2265"/>
              </a:solidFill>
              <a:latin typeface="Sofia Pro" pitchFamily="2" charset="77"/>
            </a:endParaRPr>
          </a:p>
        </p:txBody>
      </p:sp>
      <p:cxnSp>
        <p:nvCxnSpPr>
          <p:cNvPr id="8" name="Straight Connector 7">
            <a:extLst>
              <a:ext uri="{FF2B5EF4-FFF2-40B4-BE49-F238E27FC236}">
                <a16:creationId xmlns:a16="http://schemas.microsoft.com/office/drawing/2014/main" id="{E5658572-3D0B-FC4B-B072-ED8C55409AA7}"/>
              </a:ext>
            </a:extLst>
          </p:cNvPr>
          <p:cNvCxnSpPr>
            <a:cxnSpLocks/>
          </p:cNvCxnSpPr>
          <p:nvPr/>
        </p:nvCxnSpPr>
        <p:spPr>
          <a:xfrm>
            <a:off x="928688" y="1091382"/>
            <a:ext cx="2148620"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2A55E49-AAC8-CF42-B68A-124C60CCC2D7}"/>
              </a:ext>
            </a:extLst>
          </p:cNvPr>
          <p:cNvSpPr txBox="1"/>
          <p:nvPr/>
        </p:nvSpPr>
        <p:spPr>
          <a:xfrm>
            <a:off x="4774019" y="-499730"/>
            <a:ext cx="0" cy="0"/>
          </a:xfrm>
          <a:prstGeom prst="rect">
            <a:avLst/>
          </a:prstGeom>
        </p:spPr>
        <p:txBody>
          <a:bodyPr vert="horz" wrap="none" lIns="91421" tIns="45710" rIns="91421" bIns="45710" rtlCol="0" anchor="t" anchorCtr="0">
            <a:noAutofit/>
          </a:bodyPr>
          <a:lstStyle/>
          <a:p>
            <a:pPr>
              <a:spcBef>
                <a:spcPct val="20000"/>
              </a:spcBef>
            </a:pPr>
            <a:endParaRPr lang="nl-NL" sz="2000" spc="80">
              <a:latin typeface="Assistant" charset="0"/>
              <a:ea typeface="Assistant" charset="0"/>
              <a:cs typeface="Assistant" charset="0"/>
            </a:endParaRPr>
          </a:p>
        </p:txBody>
      </p:sp>
      <p:sp>
        <p:nvSpPr>
          <p:cNvPr id="9" name="Text Placeholder 8">
            <a:extLst>
              <a:ext uri="{FF2B5EF4-FFF2-40B4-BE49-F238E27FC236}">
                <a16:creationId xmlns:a16="http://schemas.microsoft.com/office/drawing/2014/main" id="{FAD6B4CB-40B2-4AF3-82CE-9351F5621A97}"/>
              </a:ext>
            </a:extLst>
          </p:cNvPr>
          <p:cNvSpPr>
            <a:spLocks noGrp="1"/>
          </p:cNvSpPr>
          <p:nvPr>
            <p:ph type="body" sz="quarter" idx="13"/>
          </p:nvPr>
        </p:nvSpPr>
        <p:spPr>
          <a:xfrm>
            <a:off x="839931" y="1326813"/>
            <a:ext cx="10255107" cy="4521291"/>
          </a:xfrm>
        </p:spPr>
        <p:txBody>
          <a:bodyPr/>
          <a:lstStyle/>
          <a:p>
            <a:pPr marL="0" indent="0">
              <a:buNone/>
            </a:pPr>
            <a:r>
              <a:rPr lang="nl-BE" sz="1600" spc="0">
                <a:solidFill>
                  <a:schemeClr val="bg1">
                    <a:lumMod val="50000"/>
                  </a:schemeClr>
                </a:solidFill>
                <a:latin typeface="Sofia Pro Light" pitchFamily="2" charset="77"/>
              </a:rPr>
              <a:t>Ready to announce this news on social media? Great! This is our suggestion in terms of visual:</a:t>
            </a:r>
          </a:p>
          <a:p>
            <a:pPr marL="0" indent="0">
              <a:buNone/>
            </a:pPr>
            <a:endParaRPr lang="nl-BE" sz="1600" spc="0">
              <a:solidFill>
                <a:schemeClr val="bg1">
                  <a:lumMod val="50000"/>
                </a:schemeClr>
              </a:solidFill>
              <a:latin typeface="Sofia Pro Light" pitchFamily="2" charset="77"/>
            </a:endParaRPr>
          </a:p>
          <a:p>
            <a:pPr marL="0" indent="0">
              <a:buNone/>
            </a:pPr>
            <a:r>
              <a:rPr lang="nl-BE" sz="1600" spc="0">
                <a:solidFill>
                  <a:schemeClr val="bg1">
                    <a:lumMod val="50000"/>
                  </a:schemeClr>
                </a:solidFill>
                <a:latin typeface="Sofia Pro Light" pitchFamily="2" charset="77"/>
              </a:rPr>
              <a:t>Preferably, use a visual with the Payconiq by Bancontact logo. </a:t>
            </a:r>
          </a:p>
          <a:p>
            <a:pPr marL="0" indent="0">
              <a:buNone/>
            </a:pPr>
            <a:r>
              <a:rPr lang="nl-BE" sz="1600" spc="0">
                <a:solidFill>
                  <a:schemeClr val="bg1">
                    <a:lumMod val="50000"/>
                  </a:schemeClr>
                </a:solidFill>
                <a:latin typeface="Sofia Pro Light" pitchFamily="2" charset="77"/>
              </a:rPr>
              <a:t>	</a:t>
            </a:r>
          </a:p>
          <a:p>
            <a:pPr marL="0" indent="0">
              <a:buNone/>
            </a:pPr>
            <a:r>
              <a:rPr lang="nl-BE" sz="1600" spc="0">
                <a:solidFill>
                  <a:schemeClr val="bg1">
                    <a:lumMod val="50000"/>
                  </a:schemeClr>
                </a:solidFill>
                <a:latin typeface="Sofia Pro Light" pitchFamily="2" charset="77"/>
              </a:rPr>
              <a:t>  </a:t>
            </a:r>
          </a:p>
          <a:p>
            <a:pPr marL="0" indent="0">
              <a:buNone/>
            </a:pPr>
            <a:endParaRPr lang="nl-BE" sz="1800">
              <a:solidFill>
                <a:schemeClr val="bg1">
                  <a:lumMod val="50000"/>
                </a:schemeClr>
              </a:solidFill>
              <a:latin typeface="Sofia Pro Light"/>
            </a:endParaRPr>
          </a:p>
        </p:txBody>
      </p:sp>
      <p:sp>
        <p:nvSpPr>
          <p:cNvPr id="12" name="TextBox 11">
            <a:extLst>
              <a:ext uri="{FF2B5EF4-FFF2-40B4-BE49-F238E27FC236}">
                <a16:creationId xmlns:a16="http://schemas.microsoft.com/office/drawing/2014/main" id="{863F07C2-356D-4F81-9F28-CFCA5FFF8ACA}"/>
              </a:ext>
            </a:extLst>
          </p:cNvPr>
          <p:cNvSpPr txBox="1"/>
          <p:nvPr/>
        </p:nvSpPr>
        <p:spPr>
          <a:xfrm>
            <a:off x="839931" y="5905594"/>
            <a:ext cx="10183813" cy="530204"/>
          </a:xfrm>
          <a:prstGeom prst="rect">
            <a:avLst/>
          </a:prstGeom>
        </p:spPr>
        <p:txBody>
          <a:bodyPr vert="horz" wrap="square" lIns="91421" tIns="45710" rIns="91421" bIns="45710" rtlCol="0" anchor="t" anchorCtr="0">
            <a:noAutofit/>
          </a:bodyPr>
          <a:lstStyle/>
          <a:p>
            <a:pPr>
              <a:spcBef>
                <a:spcPct val="20000"/>
              </a:spcBef>
            </a:pPr>
            <a:r>
              <a:rPr lang="nl-BE" sz="1600">
                <a:solidFill>
                  <a:schemeClr val="bg1">
                    <a:lumMod val="50000"/>
                  </a:schemeClr>
                </a:solidFill>
                <a:latin typeface="Sofia Pro Light"/>
                <a:ea typeface="Assistant" charset="0"/>
                <a:cs typeface="Assistant" charset="0"/>
              </a:rPr>
              <a:t>Found the perfect visual? Nice! Now let’s look for the right body copy to join your visual.</a:t>
            </a:r>
          </a:p>
        </p:txBody>
      </p:sp>
      <p:pic>
        <p:nvPicPr>
          <p:cNvPr id="2" name="Picture 1">
            <a:extLst>
              <a:ext uri="{FF2B5EF4-FFF2-40B4-BE49-F238E27FC236}">
                <a16:creationId xmlns:a16="http://schemas.microsoft.com/office/drawing/2014/main" id="{24B8C7C4-321F-4EB6-85A0-144D46A422DD}"/>
              </a:ext>
            </a:extLst>
          </p:cNvPr>
          <p:cNvPicPr>
            <a:picLocks noChangeAspect="1"/>
          </p:cNvPicPr>
          <p:nvPr/>
        </p:nvPicPr>
        <p:blipFill>
          <a:blip r:embed="rId2"/>
          <a:stretch>
            <a:fillRect/>
          </a:stretch>
        </p:blipFill>
        <p:spPr>
          <a:xfrm>
            <a:off x="4933507" y="2371803"/>
            <a:ext cx="2324986" cy="3476301"/>
          </a:xfrm>
          <a:prstGeom prst="rect">
            <a:avLst/>
          </a:prstGeom>
          <a:ln>
            <a:solidFill>
              <a:schemeClr val="tx1"/>
            </a:solidFill>
          </a:ln>
        </p:spPr>
      </p:pic>
      <p:pic>
        <p:nvPicPr>
          <p:cNvPr id="14" name="Picture 13" descr="A picture containing text, sign&#10;&#10;Description automatically generated">
            <a:extLst>
              <a:ext uri="{FF2B5EF4-FFF2-40B4-BE49-F238E27FC236}">
                <a16:creationId xmlns:a16="http://schemas.microsoft.com/office/drawing/2014/main" id="{7AA82154-80B8-54FD-05EF-C4D6B35F51B9}"/>
              </a:ext>
            </a:extLst>
          </p:cNvPr>
          <p:cNvPicPr>
            <a:picLocks noChangeAspect="1"/>
          </p:cNvPicPr>
          <p:nvPr/>
        </p:nvPicPr>
        <p:blipFill>
          <a:blip r:embed="rId3"/>
          <a:stretch>
            <a:fillRect/>
          </a:stretch>
        </p:blipFill>
        <p:spPr>
          <a:xfrm>
            <a:off x="4975225" y="2406650"/>
            <a:ext cx="215900" cy="215900"/>
          </a:xfrm>
          <a:prstGeom prst="rect">
            <a:avLst/>
          </a:prstGeom>
        </p:spPr>
      </p:pic>
    </p:spTree>
    <p:extLst>
      <p:ext uri="{BB962C8B-B14F-4D97-AF65-F5344CB8AC3E}">
        <p14:creationId xmlns:p14="http://schemas.microsoft.com/office/powerpoint/2010/main" val="2565515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43FF8D-26D2-4C6C-90F1-DFB3645FCD90}"/>
              </a:ext>
            </a:extLst>
          </p:cNvPr>
          <p:cNvSpPr>
            <a:spLocks noGrp="1"/>
          </p:cNvSpPr>
          <p:nvPr>
            <p:ph type="body" sz="quarter" idx="13"/>
          </p:nvPr>
        </p:nvSpPr>
        <p:spPr>
          <a:xfrm>
            <a:off x="841745" y="2611221"/>
            <a:ext cx="10332668" cy="4521291"/>
          </a:xfrm>
        </p:spPr>
        <p:txBody>
          <a:bodyPr numCol="2" spcCol="360000"/>
          <a:lstStyle/>
          <a:p>
            <a:pPr marL="0" lvl="0" indent="0">
              <a:buNone/>
            </a:pPr>
            <a:endParaRPr lang="nl-BE" sz="1800">
              <a:solidFill>
                <a:schemeClr val="bg1">
                  <a:lumMod val="50000"/>
                </a:schemeClr>
              </a:solidFill>
              <a:latin typeface="Sofia Pro Light" pitchFamily="2" charset="77"/>
              <a:ea typeface="+mn-ea"/>
              <a:cs typeface="+mn-cs"/>
            </a:endParaRPr>
          </a:p>
          <a:p>
            <a:pPr marL="0" indent="0">
              <a:buNone/>
            </a:pPr>
            <a:endParaRPr lang="nl-BE" sz="1800">
              <a:solidFill>
                <a:schemeClr val="bg1">
                  <a:lumMod val="50000"/>
                </a:schemeClr>
              </a:solidFill>
              <a:latin typeface="Sofia Pro Light" pitchFamily="2" charset="77"/>
              <a:ea typeface="+mn-ea"/>
              <a:cs typeface="+mn-cs"/>
            </a:endParaRPr>
          </a:p>
          <a:p>
            <a:pPr marL="0" indent="0">
              <a:buNone/>
            </a:pPr>
            <a:r>
              <a:rPr lang="nl-BE" sz="1200" b="1" spc="0">
                <a:solidFill>
                  <a:srgbClr val="0B2265"/>
                </a:solidFill>
                <a:latin typeface="Sofia Pro" pitchFamily="2" charset="77"/>
              </a:rPr>
              <a:t>Option 1: </a:t>
            </a:r>
            <a:r>
              <a:rPr lang="nl-BE" sz="1200">
                <a:solidFill>
                  <a:schemeClr val="bg1">
                    <a:lumMod val="50000"/>
                  </a:schemeClr>
                </a:solidFill>
                <a:latin typeface="Sofia Pro Light" pitchFamily="2" charset="77"/>
              </a:rPr>
              <a:t>“Vous portez ... dans votre </a:t>
            </a:r>
            <a:r>
              <a:rPr lang="nl-BE" sz="1200">
                <a:solidFill>
                  <a:schemeClr val="bg1">
                    <a:lumMod val="50000"/>
                  </a:schemeClr>
                </a:solidFill>
                <a:latin typeface="Sofia Pro Light" pitchFamily="2" charset="77"/>
                <a:sym typeface="Apple Color Emoji"/>
              </a:rPr>
              <a:t>❤️ </a:t>
            </a:r>
            <a:r>
              <a:rPr lang="nl-BE" sz="1200">
                <a:solidFill>
                  <a:schemeClr val="bg1">
                    <a:lumMod val="50000"/>
                  </a:schemeClr>
                </a:solidFill>
                <a:latin typeface="Sofia Pro Light" pitchFamily="2" charset="77"/>
              </a:rPr>
              <a:t>? Nous avons une bonne nouvelle : désormais, vous pouvez aussi nous soutenir via l’appli Payconiq by Bancontact. Lisez-en plus ici !”</a:t>
            </a:r>
          </a:p>
          <a:p>
            <a:pPr marL="0" lvl="0" indent="0">
              <a:buNone/>
            </a:pPr>
            <a:endParaRPr lang="nl-BE" sz="1200" b="1" spc="0">
              <a:solidFill>
                <a:srgbClr val="0B2265"/>
              </a:solidFill>
              <a:latin typeface="Sofia Pro" pitchFamily="2" charset="77"/>
            </a:endParaRPr>
          </a:p>
          <a:p>
            <a:pPr marL="0" lvl="0" indent="0">
              <a:buNone/>
            </a:pPr>
            <a:r>
              <a:rPr lang="nl-BE" sz="1200" b="1">
                <a:solidFill>
                  <a:srgbClr val="0B2265"/>
                </a:solidFill>
                <a:latin typeface="Sofia Pro" pitchFamily="2" charset="77"/>
              </a:rPr>
              <a:t>Option 2: </a:t>
            </a:r>
            <a:r>
              <a:rPr lang="nl-BE" sz="1200">
                <a:solidFill>
                  <a:srgbClr val="FFFFFF">
                    <a:lumMod val="50000"/>
                  </a:srgbClr>
                </a:solidFill>
                <a:latin typeface="Sofia Pro Light" pitchFamily="2" charset="77"/>
              </a:rPr>
              <a:t>“⚡️ NOUVEAU ⚡️ Pour tous ceux qui veulent soutenir nos projets en cette période aussi : désormais, vous pouvez faire des dons via l’appli Payconiq by Bancontact ! </a:t>
            </a:r>
            <a:r>
              <a:rPr lang="nl-BE" sz="1200">
                <a:solidFill>
                  <a:srgbClr val="FFFFFF">
                    <a:lumMod val="50000"/>
                  </a:srgbClr>
                </a:solidFill>
                <a:latin typeface="Sofia Pro Light" pitchFamily="2" charset="77"/>
                <a:sym typeface="Apple Color Emoji"/>
              </a:rPr>
              <a:t>📲</a:t>
            </a:r>
            <a:r>
              <a:rPr lang="nl-BE" sz="1200">
                <a:solidFill>
                  <a:srgbClr val="FFFFFF">
                    <a:lumMod val="50000"/>
                  </a:srgbClr>
                </a:solidFill>
                <a:latin typeface="Sofia Pro Light" pitchFamily="2" charset="77"/>
              </a:rPr>
              <a:t> Lisez-en plus dans cet article.”</a:t>
            </a:r>
          </a:p>
          <a:p>
            <a:pPr marL="0" lvl="0" indent="0">
              <a:buNone/>
            </a:pPr>
            <a:endParaRPr lang="nl-BE" sz="1200">
              <a:solidFill>
                <a:srgbClr val="FFFFFF">
                  <a:lumMod val="50000"/>
                </a:srgbClr>
              </a:solidFill>
              <a:latin typeface="Sofia Pro Light" pitchFamily="2" charset="77"/>
            </a:endParaRPr>
          </a:p>
          <a:p>
            <a:pPr marL="0" indent="0">
              <a:buNone/>
            </a:pPr>
            <a:r>
              <a:rPr lang="nl-BE" sz="1200" b="1">
                <a:solidFill>
                  <a:srgbClr val="0B2265"/>
                </a:solidFill>
                <a:latin typeface="Sofia Pro" pitchFamily="2" charset="77"/>
              </a:rPr>
              <a:t>Option 3:</a:t>
            </a:r>
            <a:r>
              <a:rPr lang="nl-BE" sz="1200" b="1">
                <a:latin typeface="Sofia Pro" pitchFamily="2" charset="77"/>
              </a:rPr>
              <a:t> </a:t>
            </a:r>
            <a:r>
              <a:rPr lang="nl-BE" sz="1200">
                <a:solidFill>
                  <a:srgbClr val="FFFFFF">
                    <a:lumMod val="50000"/>
                  </a:srgbClr>
                </a:solidFill>
                <a:latin typeface="Sofia Pro Light" pitchFamily="2" charset="77"/>
              </a:rPr>
              <a:t>“Continuer à nous soutenir en ces temps de confinement ? </a:t>
            </a:r>
            <a:r>
              <a:rPr lang="nl-BE" sz="1200">
                <a:solidFill>
                  <a:srgbClr val="FFFFFF">
                    <a:lumMod val="50000"/>
                  </a:srgbClr>
                </a:solidFill>
                <a:latin typeface="Sofia Pro Light" pitchFamily="2" charset="77"/>
                <a:sym typeface="Apple Color Emoji"/>
              </a:rPr>
              <a:t>🏠</a:t>
            </a:r>
            <a:r>
              <a:rPr lang="nl-BE" sz="1200">
                <a:solidFill>
                  <a:srgbClr val="FFFFFF">
                    <a:lumMod val="50000"/>
                  </a:srgbClr>
                </a:solidFill>
                <a:latin typeface="Sofia Pro Light" pitchFamily="2" charset="77"/>
              </a:rPr>
              <a:t> Désormais, nous acceptons aussi les paiements mobiles via l’appli Payconiq by Bancontact ! Lisez-en plus ici.”</a:t>
            </a:r>
          </a:p>
          <a:p>
            <a:endParaRPr lang="nl-BE" sz="1200" b="1">
              <a:latin typeface="Sofia Pro" pitchFamily="2" charset="77"/>
            </a:endParaRPr>
          </a:p>
          <a:p>
            <a:pPr marL="0" indent="0">
              <a:buNone/>
            </a:pPr>
            <a:endParaRPr lang="nl-BE" sz="1200" b="1">
              <a:solidFill>
                <a:srgbClr val="0B2265"/>
              </a:solidFill>
              <a:latin typeface="Sofia Pro" pitchFamily="2" charset="77"/>
            </a:endParaRPr>
          </a:p>
          <a:p>
            <a:pPr marL="0" lvl="0" indent="0">
              <a:buNone/>
            </a:pPr>
            <a:endParaRPr lang="nl-BE" sz="1200" b="1" spc="0">
              <a:solidFill>
                <a:srgbClr val="0B2265"/>
              </a:solidFill>
              <a:latin typeface="Sofia Pro" pitchFamily="2" charset="77"/>
            </a:endParaRPr>
          </a:p>
          <a:p>
            <a:pPr marL="0" lvl="0" indent="0">
              <a:buNone/>
            </a:pPr>
            <a:endParaRPr lang="nl-BE" sz="1200" b="1" spc="0">
              <a:solidFill>
                <a:srgbClr val="0B2265"/>
              </a:solidFill>
              <a:latin typeface="Sofia Pro" pitchFamily="2" charset="77"/>
            </a:endParaRPr>
          </a:p>
          <a:p>
            <a:pPr marL="0" lvl="0" indent="0">
              <a:buNone/>
            </a:pPr>
            <a:endParaRPr lang="nl-BE" sz="1200" b="1" spc="0">
              <a:solidFill>
                <a:srgbClr val="0B2265"/>
              </a:solidFill>
              <a:latin typeface="Sofia Pro" pitchFamily="2" charset="77"/>
            </a:endParaRPr>
          </a:p>
          <a:p>
            <a:pPr marL="0" lvl="0" indent="0">
              <a:buNone/>
            </a:pPr>
            <a:endParaRPr lang="nl-BE" sz="1200" b="1" spc="0">
              <a:solidFill>
                <a:srgbClr val="0B2265"/>
              </a:solidFill>
              <a:latin typeface="Sofia Pro" pitchFamily="2" charset="77"/>
            </a:endParaRPr>
          </a:p>
          <a:p>
            <a:pPr marL="0" lvl="0" indent="0">
              <a:buNone/>
            </a:pPr>
            <a:endParaRPr lang="nl-BE" sz="1200" b="1" spc="0">
              <a:solidFill>
                <a:srgbClr val="0B2265"/>
              </a:solidFill>
              <a:latin typeface="Sofia Pro" pitchFamily="2" charset="77"/>
            </a:endParaRPr>
          </a:p>
          <a:p>
            <a:pPr marL="0" lvl="0" indent="0">
              <a:buNone/>
            </a:pPr>
            <a:endParaRPr lang="nl-BE" sz="1200" b="1" spc="0">
              <a:solidFill>
                <a:srgbClr val="0B2265"/>
              </a:solidFill>
              <a:latin typeface="Sofia Pro" pitchFamily="2" charset="77"/>
            </a:endParaRPr>
          </a:p>
          <a:p>
            <a:pPr marL="0" lvl="0" indent="0">
              <a:buNone/>
            </a:pPr>
            <a:endParaRPr lang="nl-BE" sz="1200" b="1" spc="0">
              <a:solidFill>
                <a:srgbClr val="0B2265"/>
              </a:solidFill>
              <a:latin typeface="Sofia Pro" pitchFamily="2" charset="77"/>
            </a:endParaRPr>
          </a:p>
          <a:p>
            <a:pPr marL="0" lvl="0" indent="0">
              <a:buNone/>
            </a:pPr>
            <a:endParaRPr lang="nl-BE" sz="1200" b="1" spc="0">
              <a:solidFill>
                <a:srgbClr val="0B2265"/>
              </a:solidFill>
              <a:latin typeface="Sofia Pro" pitchFamily="2" charset="77"/>
            </a:endParaRPr>
          </a:p>
          <a:p>
            <a:pPr marL="0" lvl="0" indent="0">
              <a:buNone/>
            </a:pPr>
            <a:r>
              <a:rPr lang="nl-BE" sz="1200" b="1" spc="0">
                <a:solidFill>
                  <a:srgbClr val="0B2265"/>
                </a:solidFill>
                <a:latin typeface="Sofia Pro" pitchFamily="2" charset="77"/>
              </a:rPr>
              <a:t>Option 1:</a:t>
            </a:r>
            <a:r>
              <a:rPr lang="nl-BE" sz="1200" b="1" spc="0">
                <a:solidFill>
                  <a:schemeClr val="tx1"/>
                </a:solidFill>
              </a:rPr>
              <a:t> </a:t>
            </a:r>
            <a:r>
              <a:rPr lang="nl-BE" sz="1200">
                <a:solidFill>
                  <a:schemeClr val="bg1">
                    <a:lumMod val="50000"/>
                  </a:schemeClr>
                </a:solidFill>
                <a:latin typeface="Sofia Pro Light" pitchFamily="2" charset="77"/>
              </a:rPr>
              <a:t>“Draag jij ... ook een warm hart </a:t>
            </a:r>
            <a:r>
              <a:rPr lang="nl-BE" sz="1200">
                <a:solidFill>
                  <a:schemeClr val="bg1">
                    <a:lumMod val="50000"/>
                  </a:schemeClr>
                </a:solidFill>
                <a:latin typeface="Sofia Pro Light" pitchFamily="2" charset="77"/>
                <a:sym typeface="Apple Color Emoji"/>
              </a:rPr>
              <a:t>❤️</a:t>
            </a:r>
            <a:r>
              <a:rPr lang="nl-BE" sz="1200">
                <a:solidFill>
                  <a:schemeClr val="bg1">
                    <a:lumMod val="50000"/>
                  </a:schemeClr>
                </a:solidFill>
                <a:latin typeface="Sofia Pro Light" pitchFamily="2" charset="77"/>
              </a:rPr>
              <a:t> toe? Dan hebben we leuk nieuws, want vanaf nu kan je hen ook steunen door mobiel te doneren via de Payconiq by Bancontact-app of een bankapp die Payconiq ondersteunt. Lees er hier meer over!”</a:t>
            </a:r>
          </a:p>
          <a:p>
            <a:pPr marL="0" lvl="0" indent="0">
              <a:buNone/>
            </a:pPr>
            <a:endParaRPr lang="nl-BE" sz="1200" b="1">
              <a:solidFill>
                <a:srgbClr val="0B2265"/>
              </a:solidFill>
              <a:latin typeface="Sofia Pro" pitchFamily="2" charset="77"/>
            </a:endParaRPr>
          </a:p>
          <a:p>
            <a:pPr marL="0" indent="0">
              <a:buNone/>
            </a:pPr>
            <a:r>
              <a:rPr lang="nl-BE" sz="1200" b="1">
                <a:solidFill>
                  <a:srgbClr val="0B2265"/>
                </a:solidFill>
                <a:latin typeface="Sofia Pro" pitchFamily="2" charset="77"/>
              </a:rPr>
              <a:t>Option 2: </a:t>
            </a:r>
            <a:r>
              <a:rPr lang="nl-BE" sz="1200">
                <a:solidFill>
                  <a:srgbClr val="FFFFFF">
                    <a:lumMod val="50000"/>
                  </a:srgbClr>
                </a:solidFill>
                <a:latin typeface="Sofia Pro Light" pitchFamily="2" charset="77"/>
              </a:rPr>
              <a:t>“⚡️ NIEUW ⚡️ Voor iedereen die ... ook in deze tijden een warm hart toedraagt: vanaf nu kan je hen steunen door mobiel te doneren via de Payconiq by Bancontact-app </a:t>
            </a:r>
            <a:r>
              <a:rPr lang="nl-BE" sz="1200">
                <a:solidFill>
                  <a:schemeClr val="bg1">
                    <a:lumMod val="50000"/>
                  </a:schemeClr>
                </a:solidFill>
                <a:latin typeface="Sofia Pro Light" pitchFamily="2" charset="77"/>
              </a:rPr>
              <a:t>of een bankapp die Payconiq ondersteunt</a:t>
            </a:r>
            <a:r>
              <a:rPr lang="nl-BE" sz="1200">
                <a:solidFill>
                  <a:srgbClr val="FFFFFF">
                    <a:lumMod val="50000"/>
                  </a:srgbClr>
                </a:solidFill>
                <a:latin typeface="Sofia Pro Light" pitchFamily="2" charset="77"/>
              </a:rPr>
              <a:t>! </a:t>
            </a:r>
            <a:r>
              <a:rPr lang="nl-BE" sz="1200">
                <a:solidFill>
                  <a:srgbClr val="FFFFFF">
                    <a:lumMod val="50000"/>
                  </a:srgbClr>
                </a:solidFill>
                <a:latin typeface="Sofia Pro Light" pitchFamily="2" charset="77"/>
                <a:sym typeface="Apple Color Emoji"/>
              </a:rPr>
              <a:t>📲</a:t>
            </a:r>
            <a:r>
              <a:rPr lang="nl-BE" sz="1200">
                <a:solidFill>
                  <a:srgbClr val="FFFFFF">
                    <a:lumMod val="50000"/>
                  </a:srgbClr>
                </a:solidFill>
                <a:latin typeface="Sofia Pro Light" pitchFamily="2" charset="77"/>
              </a:rPr>
              <a:t> Lees er meer over in dit artikel!”</a:t>
            </a:r>
          </a:p>
          <a:p>
            <a:pPr marL="0" indent="0">
              <a:buNone/>
            </a:pPr>
            <a:endParaRPr lang="nl-BE" sz="1200" b="1">
              <a:solidFill>
                <a:srgbClr val="0B2265"/>
              </a:solidFill>
              <a:latin typeface="Sofia Pro" pitchFamily="2" charset="77"/>
            </a:endParaRPr>
          </a:p>
          <a:p>
            <a:pPr marL="0" indent="0">
              <a:buNone/>
            </a:pPr>
            <a:r>
              <a:rPr lang="nl-BE" sz="1200" b="1">
                <a:solidFill>
                  <a:srgbClr val="0B2265"/>
                </a:solidFill>
                <a:latin typeface="Sofia Pro" pitchFamily="2" charset="77"/>
              </a:rPr>
              <a:t>Option 3: </a:t>
            </a:r>
            <a:r>
              <a:rPr lang="nl-BE" sz="1200">
                <a:solidFill>
                  <a:srgbClr val="FFFFFF">
                    <a:lumMod val="50000"/>
                  </a:srgbClr>
                </a:solidFill>
                <a:latin typeface="Sofia Pro Light" pitchFamily="2" charset="77"/>
              </a:rPr>
              <a:t>“Wil jij ... blijven steunen vanuit je kot? </a:t>
            </a:r>
            <a:r>
              <a:rPr lang="nl-BE" sz="1200">
                <a:solidFill>
                  <a:srgbClr val="FFFFFF">
                    <a:lumMod val="50000"/>
                  </a:srgbClr>
                </a:solidFill>
                <a:latin typeface="Sofia Pro Light" pitchFamily="2" charset="77"/>
                <a:sym typeface="Apple Color Emoji"/>
              </a:rPr>
              <a:t>🏠</a:t>
            </a:r>
            <a:r>
              <a:rPr lang="nl-BE" sz="1200">
                <a:solidFill>
                  <a:srgbClr val="FFFFFF">
                    <a:lumMod val="50000"/>
                  </a:srgbClr>
                </a:solidFill>
                <a:latin typeface="Sofia Pro Light" pitchFamily="2" charset="77"/>
              </a:rPr>
              <a:t> Goed nieuws, want vanaf nu kan dat door mobiel te doneren via de Payconiq by Bancontact-app </a:t>
            </a:r>
            <a:r>
              <a:rPr lang="nl-BE" sz="1200">
                <a:solidFill>
                  <a:schemeClr val="bg1">
                    <a:lumMod val="50000"/>
                  </a:schemeClr>
                </a:solidFill>
                <a:latin typeface="Sofia Pro Light" pitchFamily="2" charset="77"/>
              </a:rPr>
              <a:t>of een bankapp die Payconiq ondersteunt</a:t>
            </a:r>
            <a:r>
              <a:rPr lang="nl-BE" sz="1200">
                <a:solidFill>
                  <a:srgbClr val="FFFFFF">
                    <a:lumMod val="50000"/>
                  </a:srgbClr>
                </a:solidFill>
                <a:latin typeface="Sofia Pro Light" pitchFamily="2" charset="77"/>
              </a:rPr>
              <a:t>. Lees er hier alles over!”</a:t>
            </a:r>
          </a:p>
          <a:p>
            <a:endParaRPr lang="nl-BE" sz="1200">
              <a:solidFill>
                <a:srgbClr val="FFFFFF">
                  <a:lumMod val="50000"/>
                </a:srgbClr>
              </a:solidFill>
              <a:latin typeface="Sofia Pro Light" pitchFamily="2" charset="77"/>
            </a:endParaRPr>
          </a:p>
          <a:p>
            <a:pPr marL="0" lvl="0" indent="0">
              <a:buNone/>
            </a:pPr>
            <a:endParaRPr lang="nl-BE" sz="1400">
              <a:solidFill>
                <a:srgbClr val="FFFFFF">
                  <a:lumMod val="50000"/>
                </a:srgbClr>
              </a:solidFill>
              <a:latin typeface="Sofia Pro Light" pitchFamily="2" charset="77"/>
            </a:endParaRPr>
          </a:p>
          <a:p>
            <a:pPr marL="0" indent="0">
              <a:buNone/>
            </a:pPr>
            <a:endParaRPr lang="nl-BE" sz="1400">
              <a:solidFill>
                <a:schemeClr val="bg1">
                  <a:lumMod val="50000"/>
                </a:schemeClr>
              </a:solidFill>
              <a:latin typeface="Sofia Pro Light" pitchFamily="2" charset="77"/>
            </a:endParaRPr>
          </a:p>
          <a:p>
            <a:pPr marL="0" lvl="0" indent="0">
              <a:buNone/>
            </a:pPr>
            <a:endParaRPr lang="nl-BE" sz="2000"/>
          </a:p>
          <a:p>
            <a:pPr marL="0" indent="0">
              <a:buNone/>
            </a:pPr>
            <a:endParaRPr lang="nl-BE" sz="1800">
              <a:solidFill>
                <a:srgbClr val="FF0000"/>
              </a:solidFill>
              <a:latin typeface="Sofia Pro Light" pitchFamily="2" charset="77"/>
              <a:ea typeface="+mn-ea"/>
              <a:cs typeface="+mn-cs"/>
            </a:endParaRPr>
          </a:p>
        </p:txBody>
      </p:sp>
      <p:sp>
        <p:nvSpPr>
          <p:cNvPr id="4" name="Rectangle 3">
            <a:extLst>
              <a:ext uri="{FF2B5EF4-FFF2-40B4-BE49-F238E27FC236}">
                <a16:creationId xmlns:a16="http://schemas.microsoft.com/office/drawing/2014/main" id="{C356BEC9-96DF-CF4F-8E17-846A2E6D67BC}"/>
              </a:ext>
            </a:extLst>
          </p:cNvPr>
          <p:cNvSpPr/>
          <p:nvPr/>
        </p:nvSpPr>
        <p:spPr>
          <a:xfrm>
            <a:off x="0" y="-8128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5" name="Rectangle 4">
            <a:extLst>
              <a:ext uri="{FF2B5EF4-FFF2-40B4-BE49-F238E27FC236}">
                <a16:creationId xmlns:a16="http://schemas.microsoft.com/office/drawing/2014/main" id="{CF8C74AD-E02F-5643-A5DD-2E8031D9F5D9}"/>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 name="TextBox 5">
            <a:extLst>
              <a:ext uri="{FF2B5EF4-FFF2-40B4-BE49-F238E27FC236}">
                <a16:creationId xmlns:a16="http://schemas.microsoft.com/office/drawing/2014/main" id="{5E91E9C0-C39D-924C-BE14-ECDB75B8ACAB}"/>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49</a:t>
            </a:r>
          </a:p>
        </p:txBody>
      </p:sp>
      <p:cxnSp>
        <p:nvCxnSpPr>
          <p:cNvPr id="8" name="Straight Connector 7">
            <a:extLst>
              <a:ext uri="{FF2B5EF4-FFF2-40B4-BE49-F238E27FC236}">
                <a16:creationId xmlns:a16="http://schemas.microsoft.com/office/drawing/2014/main" id="{177C64B1-7BD3-4F43-862F-80E0BFB12560}"/>
              </a:ext>
            </a:extLst>
          </p:cNvPr>
          <p:cNvCxnSpPr>
            <a:cxnSpLocks/>
          </p:cNvCxnSpPr>
          <p:nvPr/>
        </p:nvCxnSpPr>
        <p:spPr>
          <a:xfrm>
            <a:off x="928688" y="1091382"/>
            <a:ext cx="2271712"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5869D8A-18F3-1242-8F85-16BB325E74AA}"/>
              </a:ext>
            </a:extLst>
          </p:cNvPr>
          <p:cNvSpPr/>
          <p:nvPr/>
        </p:nvSpPr>
        <p:spPr>
          <a:xfrm>
            <a:off x="841745" y="2599374"/>
            <a:ext cx="2238363" cy="400110"/>
          </a:xfrm>
          <a:prstGeom prst="rect">
            <a:avLst/>
          </a:prstGeom>
        </p:spPr>
        <p:txBody>
          <a:bodyPr wrap="square">
            <a:spAutoFit/>
          </a:bodyPr>
          <a:lstStyle/>
          <a:p>
            <a:r>
              <a:rPr lang="nl-BE" sz="2000" b="1">
                <a:solidFill>
                  <a:srgbClr val="0B2265"/>
                </a:solidFill>
                <a:latin typeface="Sofia Pro" pitchFamily="2" charset="77"/>
              </a:rPr>
              <a:t>COPY</a:t>
            </a:r>
          </a:p>
        </p:txBody>
      </p:sp>
      <p:sp>
        <p:nvSpPr>
          <p:cNvPr id="13" name="Title 1">
            <a:extLst>
              <a:ext uri="{FF2B5EF4-FFF2-40B4-BE49-F238E27FC236}">
                <a16:creationId xmlns:a16="http://schemas.microsoft.com/office/drawing/2014/main" id="{9351AA27-3507-4B67-8FC0-DB10CD0C0436}"/>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FACEBOOK </a:t>
            </a:r>
            <a:r>
              <a:rPr lang="nl-BE" sz="2000" b="1" spc="0">
                <a:solidFill>
                  <a:srgbClr val="0B2265"/>
                </a:solidFill>
                <a:latin typeface="Sofia Pro" pitchFamily="2" charset="77"/>
              </a:rPr>
              <a:t>NL &amp; FR</a:t>
            </a:r>
          </a:p>
        </p:txBody>
      </p:sp>
      <p:sp>
        <p:nvSpPr>
          <p:cNvPr id="10" name="Rectangle 9">
            <a:extLst>
              <a:ext uri="{FF2B5EF4-FFF2-40B4-BE49-F238E27FC236}">
                <a16:creationId xmlns:a16="http://schemas.microsoft.com/office/drawing/2014/main" id="{781D94B4-3532-4B3F-8D5B-6BD66CB12C39}"/>
              </a:ext>
            </a:extLst>
          </p:cNvPr>
          <p:cNvSpPr/>
          <p:nvPr/>
        </p:nvSpPr>
        <p:spPr>
          <a:xfrm>
            <a:off x="841745" y="1351780"/>
            <a:ext cx="10402518" cy="923330"/>
          </a:xfrm>
          <a:prstGeom prst="rect">
            <a:avLst/>
          </a:prstGeom>
        </p:spPr>
        <p:txBody>
          <a:bodyPr wrap="square">
            <a:spAutoFit/>
          </a:bodyPr>
          <a:lstStyle/>
          <a:p>
            <a:r>
              <a:rPr lang="en-US" sz="1800">
                <a:solidFill>
                  <a:schemeClr val="bg1">
                    <a:lumMod val="50000"/>
                  </a:schemeClr>
                </a:solidFill>
                <a:latin typeface="Sofia Pro Light" pitchFamily="2" charset="77"/>
              </a:rPr>
              <a:t>This copy can be posted on your Facebook page, to announce that Payconiq by Bancontact is now an option. Preferably, the Facebook post will link to the news item on your website or to the news item on the payconiq.be website.</a:t>
            </a:r>
            <a:endParaRPr lang="nl-BE" sz="1800">
              <a:solidFill>
                <a:schemeClr val="bg1">
                  <a:lumMod val="50000"/>
                </a:schemeClr>
              </a:solidFill>
              <a:latin typeface="Sofia Pro Light" pitchFamily="2" charset="77"/>
            </a:endParaRPr>
          </a:p>
        </p:txBody>
      </p:sp>
    </p:spTree>
    <p:extLst>
      <p:ext uri="{BB962C8B-B14F-4D97-AF65-F5344CB8AC3E}">
        <p14:creationId xmlns:p14="http://schemas.microsoft.com/office/powerpoint/2010/main" val="85813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43FF8D-26D2-4C6C-90F1-DFB3645FCD90}"/>
              </a:ext>
            </a:extLst>
          </p:cNvPr>
          <p:cNvSpPr>
            <a:spLocks noGrp="1"/>
          </p:cNvSpPr>
          <p:nvPr>
            <p:ph type="body" sz="quarter" idx="13"/>
          </p:nvPr>
        </p:nvSpPr>
        <p:spPr>
          <a:xfrm>
            <a:off x="841744" y="3227914"/>
            <a:ext cx="10445219" cy="2862249"/>
          </a:xfrm>
        </p:spPr>
        <p:txBody>
          <a:bodyPr numCol="2" spcCol="360000"/>
          <a:lstStyle/>
          <a:p>
            <a:pPr marL="0" indent="0">
              <a:buNone/>
            </a:pPr>
            <a:r>
              <a:rPr lang="nl-BE" sz="1200" b="1" spc="0">
                <a:solidFill>
                  <a:srgbClr val="0B2265"/>
                </a:solidFill>
                <a:latin typeface="Sofia Pro" pitchFamily="2" charset="77"/>
              </a:rPr>
              <a:t>Option 1: </a:t>
            </a:r>
            <a:r>
              <a:rPr lang="nl-BE" sz="1200">
                <a:solidFill>
                  <a:schemeClr val="bg1">
                    <a:lumMod val="50000"/>
                  </a:schemeClr>
                </a:solidFill>
                <a:latin typeface="Sofia Pro Light"/>
              </a:rPr>
              <a:t>“Bonne nouvelle : faire un don est devenu plus simple que jamais </a:t>
            </a:r>
            <a:r>
              <a:rPr lang="nl-BE" sz="1200">
                <a:solidFill>
                  <a:schemeClr val="bg1">
                    <a:lumMod val="50000"/>
                  </a:schemeClr>
                </a:solidFill>
                <a:latin typeface="Sofia Pro Light"/>
                <a:sym typeface="Apple Color Emoji"/>
              </a:rPr>
              <a:t>😌</a:t>
            </a:r>
            <a:r>
              <a:rPr lang="nl-BE" sz="1200">
                <a:solidFill>
                  <a:schemeClr val="bg1">
                    <a:lumMod val="50000"/>
                  </a:schemeClr>
                </a:solidFill>
                <a:latin typeface="Sofia Pro Light"/>
              </a:rPr>
              <a:t> Désormais, il est possible de faire un don mobile via l’appli Payconiq by Bancontact !”</a:t>
            </a:r>
          </a:p>
          <a:p>
            <a:pPr marL="0" lvl="0" indent="0">
              <a:buNone/>
            </a:pPr>
            <a:endParaRPr lang="nl-BE" sz="1200" b="1" spc="0">
              <a:solidFill>
                <a:srgbClr val="0B2265"/>
              </a:solidFill>
              <a:latin typeface="Sofia Pro" pitchFamily="2" charset="77"/>
            </a:endParaRPr>
          </a:p>
          <a:p>
            <a:pPr marL="0" indent="0">
              <a:buNone/>
            </a:pPr>
            <a:endParaRPr lang="nl-BE" sz="1200" b="1" spc="0">
              <a:solidFill>
                <a:srgbClr val="0B2265"/>
              </a:solidFill>
              <a:latin typeface="Sofia Pro" pitchFamily="2" charset="77"/>
            </a:endParaRPr>
          </a:p>
          <a:p>
            <a:pPr marL="0" indent="0">
              <a:buNone/>
            </a:pPr>
            <a:r>
              <a:rPr lang="nl-BE" sz="1200" b="1" spc="0">
                <a:solidFill>
                  <a:srgbClr val="0B2265"/>
                </a:solidFill>
                <a:latin typeface="Sofia Pro" pitchFamily="2" charset="77"/>
              </a:rPr>
              <a:t>Option 3: </a:t>
            </a:r>
            <a:r>
              <a:rPr lang="nl-BE" sz="1200">
                <a:solidFill>
                  <a:schemeClr val="bg1">
                    <a:lumMod val="50000"/>
                  </a:schemeClr>
                </a:solidFill>
                <a:latin typeface="Sofia Pro Light"/>
              </a:rPr>
              <a:t>“Continuer à nous soutenir en ces temps de confinement ? </a:t>
            </a:r>
            <a:r>
              <a:rPr lang="nl-BE" sz="1200">
                <a:solidFill>
                  <a:schemeClr val="bg1">
                    <a:lumMod val="50000"/>
                  </a:schemeClr>
                </a:solidFill>
                <a:latin typeface="Sofia Pro Light"/>
                <a:sym typeface="Apple Color Emoji"/>
              </a:rPr>
              <a:t>🏠</a:t>
            </a:r>
            <a:r>
              <a:rPr lang="nl-BE" sz="1200">
                <a:solidFill>
                  <a:schemeClr val="bg1">
                    <a:lumMod val="50000"/>
                  </a:schemeClr>
                </a:solidFill>
                <a:latin typeface="Sofia Pro Light"/>
              </a:rPr>
              <a:t> Désormais, nous acceptons aussi les paiements mobiles via Payconiq by Bancontact !”</a:t>
            </a:r>
          </a:p>
          <a:p>
            <a:pPr marL="0" indent="0">
              <a:buNone/>
            </a:pPr>
            <a:endParaRPr lang="nl-BE" sz="1200" b="1" spc="0">
              <a:solidFill>
                <a:srgbClr val="0B2265"/>
              </a:solidFill>
              <a:latin typeface="Sofia Pro" pitchFamily="2" charset="77"/>
            </a:endParaRPr>
          </a:p>
          <a:p>
            <a:pPr marL="0" lvl="0" indent="0">
              <a:buNone/>
            </a:pPr>
            <a:endParaRPr lang="nl-BE" sz="1200" b="1" spc="0">
              <a:solidFill>
                <a:srgbClr val="0B2265"/>
              </a:solidFill>
              <a:latin typeface="Sofia Pro" pitchFamily="2" charset="77"/>
            </a:endParaRPr>
          </a:p>
          <a:p>
            <a:pPr marL="0" lvl="0" indent="0">
              <a:buNone/>
            </a:pPr>
            <a:endParaRPr lang="nl-BE" sz="1200" b="1" spc="0">
              <a:solidFill>
                <a:srgbClr val="0B2265"/>
              </a:solidFill>
              <a:latin typeface="Sofia Pro" pitchFamily="2" charset="77"/>
            </a:endParaRPr>
          </a:p>
          <a:p>
            <a:pPr marL="0" lvl="0" indent="0">
              <a:buNone/>
            </a:pPr>
            <a:endParaRPr lang="nl-BE" sz="1200" b="1" spc="0">
              <a:solidFill>
                <a:srgbClr val="0B2265"/>
              </a:solidFill>
              <a:latin typeface="Sofia Pro" pitchFamily="2" charset="77"/>
            </a:endParaRPr>
          </a:p>
          <a:p>
            <a:pPr marL="0" lvl="0" indent="0">
              <a:buNone/>
            </a:pPr>
            <a:endParaRPr lang="nl-BE" sz="1200" b="1" spc="0">
              <a:solidFill>
                <a:srgbClr val="0B2265"/>
              </a:solidFill>
              <a:latin typeface="Sofia Pro" pitchFamily="2" charset="77"/>
            </a:endParaRPr>
          </a:p>
          <a:p>
            <a:pPr marL="0" lvl="0" indent="0">
              <a:buNone/>
            </a:pPr>
            <a:r>
              <a:rPr lang="nl-BE" sz="1200" b="1" spc="0">
                <a:solidFill>
                  <a:srgbClr val="0B2265"/>
                </a:solidFill>
                <a:latin typeface="Sofia Pro" pitchFamily="2" charset="77"/>
              </a:rPr>
              <a:t>Option 1: </a:t>
            </a:r>
            <a:r>
              <a:rPr lang="nl-BE" sz="1200">
                <a:solidFill>
                  <a:schemeClr val="bg1">
                    <a:lumMod val="50000"/>
                  </a:schemeClr>
                </a:solidFill>
                <a:latin typeface="Sofia Pro Light"/>
              </a:rPr>
              <a:t>“Goed nieuws: doneren voor ...is zonet nog een tikje makkelijker geworden. </a:t>
            </a:r>
            <a:r>
              <a:rPr lang="nl-BE" sz="1200">
                <a:solidFill>
                  <a:schemeClr val="bg1">
                    <a:lumMod val="50000"/>
                  </a:schemeClr>
                </a:solidFill>
                <a:latin typeface="Sofia Pro Light"/>
                <a:sym typeface="Apple Color Emoji"/>
              </a:rPr>
              <a:t>😌</a:t>
            </a:r>
            <a:r>
              <a:rPr lang="nl-BE" sz="1200">
                <a:solidFill>
                  <a:schemeClr val="bg1">
                    <a:lumMod val="50000"/>
                  </a:schemeClr>
                </a:solidFill>
                <a:latin typeface="Sofia Pro Light"/>
              </a:rPr>
              <a:t> Je kan nu namelijk ook mobiel doneren via de Payconiq by Bancontact-app </a:t>
            </a:r>
            <a:r>
              <a:rPr lang="nl-BE" sz="1200">
                <a:solidFill>
                  <a:schemeClr val="bg1">
                    <a:lumMod val="50000"/>
                  </a:schemeClr>
                </a:solidFill>
                <a:latin typeface="Sofia Pro Light" pitchFamily="2" charset="77"/>
              </a:rPr>
              <a:t>of een bankapp die Payconiq ondersteunt</a:t>
            </a:r>
            <a:r>
              <a:rPr lang="nl-BE" sz="1200">
                <a:solidFill>
                  <a:schemeClr val="bg1">
                    <a:lumMod val="50000"/>
                  </a:schemeClr>
                </a:solidFill>
                <a:latin typeface="Sofia Pro Light"/>
              </a:rPr>
              <a:t>!”</a:t>
            </a:r>
          </a:p>
          <a:p>
            <a:pPr marL="0" lvl="0" indent="0">
              <a:buNone/>
            </a:pPr>
            <a:endParaRPr lang="nl-BE" sz="1200" spc="0">
              <a:solidFill>
                <a:schemeClr val="bg1">
                  <a:lumMod val="50000"/>
                </a:schemeClr>
              </a:solidFill>
              <a:latin typeface="Sofia Pro Light"/>
            </a:endParaRPr>
          </a:p>
          <a:p>
            <a:pPr marL="0" indent="0">
              <a:buNone/>
            </a:pPr>
            <a:endParaRPr lang="nl-BE" sz="1200" b="1" spc="0">
              <a:solidFill>
                <a:srgbClr val="0B2265"/>
              </a:solidFill>
              <a:latin typeface="Sofia Pro" pitchFamily="2" charset="77"/>
            </a:endParaRPr>
          </a:p>
          <a:p>
            <a:pPr marL="0" indent="0">
              <a:buNone/>
            </a:pPr>
            <a:r>
              <a:rPr lang="nl-BE" sz="1200" b="1" spc="0">
                <a:solidFill>
                  <a:srgbClr val="0B2265"/>
                </a:solidFill>
                <a:latin typeface="Sofia Pro" pitchFamily="2" charset="77"/>
              </a:rPr>
              <a:t>Option 2: </a:t>
            </a:r>
            <a:r>
              <a:rPr lang="nl-BE" sz="1200">
                <a:solidFill>
                  <a:schemeClr val="bg1">
                    <a:lumMod val="50000"/>
                  </a:schemeClr>
                </a:solidFill>
                <a:latin typeface="Sofia Pro Light"/>
              </a:rPr>
              <a:t>“Wil jij ... blijven steunen vanuit je kot? </a:t>
            </a:r>
            <a:r>
              <a:rPr lang="nl-BE" sz="1200">
                <a:solidFill>
                  <a:schemeClr val="bg1">
                    <a:lumMod val="50000"/>
                  </a:schemeClr>
                </a:solidFill>
                <a:latin typeface="Sofia Pro Light"/>
                <a:sym typeface="Apple Color Emoji"/>
              </a:rPr>
              <a:t>🏠</a:t>
            </a:r>
            <a:r>
              <a:rPr lang="nl-BE" sz="1200">
                <a:solidFill>
                  <a:schemeClr val="bg1">
                    <a:lumMod val="50000"/>
                  </a:schemeClr>
                </a:solidFill>
                <a:latin typeface="Sofia Pro Light"/>
              </a:rPr>
              <a:t> Goed nieuws, want vanaf nu kan je dat doen door mobiel te doneren via de Payconiq by Bancontact-app </a:t>
            </a:r>
            <a:r>
              <a:rPr lang="nl-BE" sz="1200">
                <a:solidFill>
                  <a:schemeClr val="bg1">
                    <a:lumMod val="50000"/>
                  </a:schemeClr>
                </a:solidFill>
                <a:latin typeface="Sofia Pro Light" pitchFamily="2" charset="77"/>
              </a:rPr>
              <a:t>of een bankapp die Payconiq ondersteunt</a:t>
            </a:r>
            <a:r>
              <a:rPr lang="nl-BE" sz="1200">
                <a:solidFill>
                  <a:schemeClr val="bg1">
                    <a:lumMod val="50000"/>
                  </a:schemeClr>
                </a:solidFill>
                <a:latin typeface="Sofia Pro Light"/>
              </a:rPr>
              <a:t>!”</a:t>
            </a:r>
          </a:p>
          <a:p>
            <a:pPr marL="0" lvl="0" indent="0">
              <a:buNone/>
            </a:pPr>
            <a:endParaRPr lang="nl-BE" sz="1200" spc="0">
              <a:solidFill>
                <a:schemeClr val="bg1">
                  <a:lumMod val="50000"/>
                </a:schemeClr>
              </a:solidFill>
              <a:latin typeface="Sofia Pro Light"/>
              <a:ea typeface="+mn-ea"/>
              <a:cs typeface="+mn-cs"/>
            </a:endParaRPr>
          </a:p>
          <a:p>
            <a:pPr marL="0" lvl="0" indent="0">
              <a:buNone/>
            </a:pPr>
            <a:endParaRPr lang="nl-BE" sz="1200" spc="0">
              <a:solidFill>
                <a:schemeClr val="bg1">
                  <a:lumMod val="50000"/>
                </a:schemeClr>
              </a:solidFill>
              <a:latin typeface="Sofia Pro Light"/>
              <a:ea typeface="+mn-ea"/>
              <a:cs typeface="+mn-cs"/>
            </a:endParaRPr>
          </a:p>
          <a:p>
            <a:pPr marL="0" indent="0">
              <a:buNone/>
            </a:pPr>
            <a:endParaRPr lang="nl-BE" sz="1800" spc="0">
              <a:solidFill>
                <a:schemeClr val="tx1"/>
              </a:solidFill>
              <a:latin typeface="Sofia Pro Light"/>
            </a:endParaRPr>
          </a:p>
        </p:txBody>
      </p:sp>
      <p:sp>
        <p:nvSpPr>
          <p:cNvPr id="4" name="Rectangle 3">
            <a:extLst>
              <a:ext uri="{FF2B5EF4-FFF2-40B4-BE49-F238E27FC236}">
                <a16:creationId xmlns:a16="http://schemas.microsoft.com/office/drawing/2014/main" id="{641D24CA-9962-F844-A3DF-53A70FCCA23E}"/>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5" name="Rectangle 4">
            <a:extLst>
              <a:ext uri="{FF2B5EF4-FFF2-40B4-BE49-F238E27FC236}">
                <a16:creationId xmlns:a16="http://schemas.microsoft.com/office/drawing/2014/main" id="{AB0B5A77-2BFD-EC40-ACA2-6CE898E2960B}"/>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 name="TextBox 5">
            <a:extLst>
              <a:ext uri="{FF2B5EF4-FFF2-40B4-BE49-F238E27FC236}">
                <a16:creationId xmlns:a16="http://schemas.microsoft.com/office/drawing/2014/main" id="{E55A2469-5B92-2C45-AA1F-4A3541BD4EC7}"/>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50</a:t>
            </a:r>
          </a:p>
        </p:txBody>
      </p:sp>
      <p:sp>
        <p:nvSpPr>
          <p:cNvPr id="7" name="Title 1">
            <a:extLst>
              <a:ext uri="{FF2B5EF4-FFF2-40B4-BE49-F238E27FC236}">
                <a16:creationId xmlns:a16="http://schemas.microsoft.com/office/drawing/2014/main" id="{529CA0E6-A871-FF4A-AAA9-D78CF521DD3F}"/>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INSTAGRAM </a:t>
            </a:r>
            <a:r>
              <a:rPr lang="nl-BE" sz="2000" b="1" spc="0">
                <a:solidFill>
                  <a:srgbClr val="0B2265"/>
                </a:solidFill>
                <a:latin typeface="Sofia Pro" pitchFamily="2" charset="77"/>
              </a:rPr>
              <a:t>NL &amp; FR </a:t>
            </a:r>
          </a:p>
        </p:txBody>
      </p:sp>
      <p:cxnSp>
        <p:nvCxnSpPr>
          <p:cNvPr id="8" name="Straight Connector 7">
            <a:extLst>
              <a:ext uri="{FF2B5EF4-FFF2-40B4-BE49-F238E27FC236}">
                <a16:creationId xmlns:a16="http://schemas.microsoft.com/office/drawing/2014/main" id="{CE61C3D6-491D-314C-954F-05F1F14482BF}"/>
              </a:ext>
            </a:extLst>
          </p:cNvPr>
          <p:cNvCxnSpPr>
            <a:cxnSpLocks/>
          </p:cNvCxnSpPr>
          <p:nvPr/>
        </p:nvCxnSpPr>
        <p:spPr>
          <a:xfrm>
            <a:off x="928688" y="1091382"/>
            <a:ext cx="2377220"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2112BEE-487E-234E-ADE3-9B588FAA3EA1}"/>
              </a:ext>
            </a:extLst>
          </p:cNvPr>
          <p:cNvSpPr/>
          <p:nvPr/>
        </p:nvSpPr>
        <p:spPr>
          <a:xfrm>
            <a:off x="841745" y="2599374"/>
            <a:ext cx="2238363" cy="400110"/>
          </a:xfrm>
          <a:prstGeom prst="rect">
            <a:avLst/>
          </a:prstGeom>
        </p:spPr>
        <p:txBody>
          <a:bodyPr wrap="square">
            <a:spAutoFit/>
          </a:bodyPr>
          <a:lstStyle/>
          <a:p>
            <a:r>
              <a:rPr lang="nl-BE" sz="2000" b="1">
                <a:solidFill>
                  <a:srgbClr val="0B2265"/>
                </a:solidFill>
                <a:latin typeface="Sofia Pro" pitchFamily="2" charset="77"/>
              </a:rPr>
              <a:t>COPY</a:t>
            </a:r>
          </a:p>
        </p:txBody>
      </p:sp>
      <p:sp>
        <p:nvSpPr>
          <p:cNvPr id="10" name="TextBox 9">
            <a:extLst>
              <a:ext uri="{FF2B5EF4-FFF2-40B4-BE49-F238E27FC236}">
                <a16:creationId xmlns:a16="http://schemas.microsoft.com/office/drawing/2014/main" id="{500F0E0E-3014-4343-A18B-83B8B3C56D2C}"/>
              </a:ext>
            </a:extLst>
          </p:cNvPr>
          <p:cNvSpPr txBox="1"/>
          <p:nvPr/>
        </p:nvSpPr>
        <p:spPr>
          <a:xfrm>
            <a:off x="841745" y="1372977"/>
            <a:ext cx="10402518" cy="880936"/>
          </a:xfrm>
          <a:prstGeom prst="rect">
            <a:avLst/>
          </a:prstGeom>
        </p:spPr>
        <p:txBody>
          <a:bodyPr vert="horz" wrap="square" lIns="91421" tIns="45710" rIns="91421" bIns="45710" rtlCol="0" anchor="t" anchorCtr="0">
            <a:noAutofit/>
          </a:bodyPr>
          <a:lstStyle/>
          <a:p>
            <a:r>
              <a:rPr lang="en-US" sz="1800">
                <a:solidFill>
                  <a:schemeClr val="bg1">
                    <a:lumMod val="50000"/>
                  </a:schemeClr>
                </a:solidFill>
                <a:latin typeface="Sofia Pro Light"/>
              </a:rPr>
              <a:t>This copy can be posted on your Instagram feed, to announce that Payconiq by Bancontact is now an option.</a:t>
            </a:r>
            <a:endParaRPr lang="nl-BE" sz="1800">
              <a:solidFill>
                <a:schemeClr val="bg1">
                  <a:lumMod val="50000"/>
                </a:schemeClr>
              </a:solidFill>
              <a:latin typeface="Sofia Pro Light"/>
            </a:endParaRPr>
          </a:p>
        </p:txBody>
      </p:sp>
    </p:spTree>
    <p:extLst>
      <p:ext uri="{BB962C8B-B14F-4D97-AF65-F5344CB8AC3E}">
        <p14:creationId xmlns:p14="http://schemas.microsoft.com/office/powerpoint/2010/main" val="2046274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76641A-5BE2-074D-AF40-AA1D84DC52BE}"/>
              </a:ext>
            </a:extLst>
          </p:cNvPr>
          <p:cNvSpPr/>
          <p:nvPr/>
        </p:nvSpPr>
        <p:spPr>
          <a:xfrm>
            <a:off x="0" y="0"/>
            <a:ext cx="12192000" cy="6858000"/>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grpSp>
        <p:nvGrpSpPr>
          <p:cNvPr id="4" name="Group 3">
            <a:extLst>
              <a:ext uri="{FF2B5EF4-FFF2-40B4-BE49-F238E27FC236}">
                <a16:creationId xmlns:a16="http://schemas.microsoft.com/office/drawing/2014/main" id="{4DCFB17D-F7AF-CD42-8D42-4C4D0BC79CDD}"/>
              </a:ext>
            </a:extLst>
          </p:cNvPr>
          <p:cNvGrpSpPr/>
          <p:nvPr/>
        </p:nvGrpSpPr>
        <p:grpSpPr>
          <a:xfrm>
            <a:off x="0" y="-2161"/>
            <a:ext cx="12192000" cy="6862321"/>
            <a:chOff x="0" y="-2161"/>
            <a:chExt cx="12192000" cy="6862321"/>
          </a:xfrm>
        </p:grpSpPr>
        <p:sp>
          <p:nvSpPr>
            <p:cNvPr id="5" name="Rectangle 4">
              <a:extLst>
                <a:ext uri="{FF2B5EF4-FFF2-40B4-BE49-F238E27FC236}">
                  <a16:creationId xmlns:a16="http://schemas.microsoft.com/office/drawing/2014/main" id="{DF3305AC-F63C-6E4A-B1B1-734AEC42C6B7}"/>
                </a:ext>
              </a:extLst>
            </p:cNvPr>
            <p:cNvSpPr/>
            <p:nvPr/>
          </p:nvSpPr>
          <p:spPr>
            <a:xfrm>
              <a:off x="0" y="0"/>
              <a:ext cx="12192000" cy="114300"/>
            </a:xfrm>
            <a:prstGeom prst="rect">
              <a:avLst/>
            </a:prstGeom>
            <a:solidFill>
              <a:schemeClr val="bg1"/>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6" name="Rectangle 5">
              <a:extLst>
                <a:ext uri="{FF2B5EF4-FFF2-40B4-BE49-F238E27FC236}">
                  <a16:creationId xmlns:a16="http://schemas.microsoft.com/office/drawing/2014/main" id="{F4EB8344-DF25-6D40-9A55-1F4708E2EDA6}"/>
                </a:ext>
              </a:extLst>
            </p:cNvPr>
            <p:cNvSpPr/>
            <p:nvPr/>
          </p:nvSpPr>
          <p:spPr>
            <a:xfrm>
              <a:off x="0" y="6743700"/>
              <a:ext cx="12192000" cy="114300"/>
            </a:xfrm>
            <a:prstGeom prst="rect">
              <a:avLst/>
            </a:prstGeom>
            <a:solidFill>
              <a:schemeClr val="bg1"/>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7" name="Rectangle 6">
              <a:extLst>
                <a:ext uri="{FF2B5EF4-FFF2-40B4-BE49-F238E27FC236}">
                  <a16:creationId xmlns:a16="http://schemas.microsoft.com/office/drawing/2014/main" id="{FBEE8B9B-9BDA-584C-8AD1-1555AE6478F6}"/>
                </a:ext>
              </a:extLst>
            </p:cNvPr>
            <p:cNvSpPr/>
            <p:nvPr/>
          </p:nvSpPr>
          <p:spPr>
            <a:xfrm rot="16200000">
              <a:off x="-3373560" y="3371400"/>
              <a:ext cx="6862321" cy="115200"/>
            </a:xfrm>
            <a:prstGeom prst="rect">
              <a:avLst/>
            </a:prstGeom>
            <a:solidFill>
              <a:schemeClr val="bg1"/>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8" name="Rectangle 7">
              <a:extLst>
                <a:ext uri="{FF2B5EF4-FFF2-40B4-BE49-F238E27FC236}">
                  <a16:creationId xmlns:a16="http://schemas.microsoft.com/office/drawing/2014/main" id="{EEFF4C33-A9AD-9A45-9511-7E492CCB474E}"/>
                </a:ext>
              </a:extLst>
            </p:cNvPr>
            <p:cNvSpPr/>
            <p:nvPr/>
          </p:nvSpPr>
          <p:spPr>
            <a:xfrm rot="16200000">
              <a:off x="8703239" y="3371400"/>
              <a:ext cx="6862321" cy="115200"/>
            </a:xfrm>
            <a:prstGeom prst="rect">
              <a:avLst/>
            </a:prstGeom>
            <a:solidFill>
              <a:schemeClr val="bg1"/>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grpSp>
      <p:sp>
        <p:nvSpPr>
          <p:cNvPr id="2" name="Title 1">
            <a:extLst>
              <a:ext uri="{FF2B5EF4-FFF2-40B4-BE49-F238E27FC236}">
                <a16:creationId xmlns:a16="http://schemas.microsoft.com/office/drawing/2014/main" id="{8D1AF5BC-17B7-B144-8A4F-7E2ECD8083A9}"/>
              </a:ext>
            </a:extLst>
          </p:cNvPr>
          <p:cNvSpPr>
            <a:spLocks noGrp="1"/>
          </p:cNvSpPr>
          <p:nvPr>
            <p:ph type="ctrTitle"/>
          </p:nvPr>
        </p:nvSpPr>
        <p:spPr>
          <a:xfrm>
            <a:off x="911225" y="5051766"/>
            <a:ext cx="10333038" cy="898184"/>
          </a:xfrm>
        </p:spPr>
        <p:txBody>
          <a:bodyPr>
            <a:normAutofit/>
          </a:bodyPr>
          <a:lstStyle/>
          <a:p>
            <a:pPr algn="ctr"/>
            <a:r>
              <a:rPr lang="nl-NL" b="1">
                <a:solidFill>
                  <a:schemeClr val="bg1"/>
                </a:solidFill>
                <a:latin typeface="Montserrat" pitchFamily="2" charset="77"/>
              </a:rPr>
              <a:t>Ready </a:t>
            </a:r>
            <a:r>
              <a:rPr lang="nl-NL" b="1" err="1">
                <a:solidFill>
                  <a:schemeClr val="bg1"/>
                </a:solidFill>
                <a:latin typeface="Montserrat" pitchFamily="2" charset="77"/>
              </a:rPr>
              <a:t>for</a:t>
            </a:r>
            <a:r>
              <a:rPr lang="nl-NL" b="1">
                <a:solidFill>
                  <a:schemeClr val="bg1"/>
                </a:solidFill>
                <a:latin typeface="Montserrat" pitchFamily="2" charset="77"/>
              </a:rPr>
              <a:t> </a:t>
            </a:r>
            <a:r>
              <a:rPr lang="nl-NL" b="1" err="1">
                <a:solidFill>
                  <a:schemeClr val="bg1"/>
                </a:solidFill>
                <a:latin typeface="Montserrat" pitchFamily="2" charset="77"/>
              </a:rPr>
              <a:t>the</a:t>
            </a:r>
            <a:r>
              <a:rPr lang="nl-NL" b="1">
                <a:solidFill>
                  <a:schemeClr val="bg1"/>
                </a:solidFill>
                <a:latin typeface="Montserrat" pitchFamily="2" charset="77"/>
              </a:rPr>
              <a:t> </a:t>
            </a:r>
            <a:r>
              <a:rPr lang="nl-NL" b="1" err="1">
                <a:solidFill>
                  <a:schemeClr val="bg1"/>
                </a:solidFill>
                <a:latin typeface="Montserrat" pitchFamily="2" charset="77"/>
              </a:rPr>
              <a:t>future</a:t>
            </a:r>
            <a:r>
              <a:rPr lang="nl-NL" b="1">
                <a:solidFill>
                  <a:schemeClr val="bg1"/>
                </a:solidFill>
                <a:latin typeface="Montserrat" pitchFamily="2" charset="77"/>
              </a:rPr>
              <a:t> of </a:t>
            </a:r>
            <a:r>
              <a:rPr lang="nl-NL" b="1" err="1">
                <a:solidFill>
                  <a:schemeClr val="bg1"/>
                </a:solidFill>
                <a:latin typeface="Montserrat" pitchFamily="2" charset="77"/>
              </a:rPr>
              <a:t>donating</a:t>
            </a:r>
            <a:endParaRPr lang="nl-NL" b="1">
              <a:solidFill>
                <a:schemeClr val="bg1"/>
              </a:solidFill>
              <a:latin typeface="Montserrat" pitchFamily="2" charset="77"/>
            </a:endParaRPr>
          </a:p>
        </p:txBody>
      </p:sp>
      <p:sp>
        <p:nvSpPr>
          <p:cNvPr id="11" name="Title 1">
            <a:extLst>
              <a:ext uri="{FF2B5EF4-FFF2-40B4-BE49-F238E27FC236}">
                <a16:creationId xmlns:a16="http://schemas.microsoft.com/office/drawing/2014/main" id="{EF6A40BB-B4B6-3B41-B64B-224AC97A99E2}"/>
              </a:ext>
            </a:extLst>
          </p:cNvPr>
          <p:cNvSpPr txBox="1">
            <a:spLocks/>
          </p:cNvSpPr>
          <p:nvPr/>
        </p:nvSpPr>
        <p:spPr>
          <a:xfrm>
            <a:off x="5607715" y="2880851"/>
            <a:ext cx="976569" cy="898184"/>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pPr algn="ctr"/>
            <a:endParaRPr lang="nl-NL">
              <a:solidFill>
                <a:schemeClr val="bg1"/>
              </a:solidFill>
            </a:endParaRPr>
          </a:p>
        </p:txBody>
      </p:sp>
      <p:sp>
        <p:nvSpPr>
          <p:cNvPr id="3" name="TextBox 2">
            <a:extLst>
              <a:ext uri="{FF2B5EF4-FFF2-40B4-BE49-F238E27FC236}">
                <a16:creationId xmlns:a16="http://schemas.microsoft.com/office/drawing/2014/main" id="{C607AC6C-F3EB-413E-8132-05D4D7CAB40A}"/>
              </a:ext>
            </a:extLst>
          </p:cNvPr>
          <p:cNvSpPr txBox="1"/>
          <p:nvPr/>
        </p:nvSpPr>
        <p:spPr>
          <a:xfrm>
            <a:off x="2808514" y="3156362"/>
            <a:ext cx="2416309" cy="1654775"/>
          </a:xfrm>
          <a:prstGeom prst="rect">
            <a:avLst/>
          </a:prstGeom>
        </p:spPr>
        <p:txBody>
          <a:bodyPr vert="horz" wrap="square" lIns="91421" tIns="45710" rIns="91421" bIns="45710" rtlCol="0" anchor="t" anchorCtr="0">
            <a:noAutofit/>
          </a:bodyPr>
          <a:lstStyle/>
          <a:p>
            <a:pPr>
              <a:spcBef>
                <a:spcPct val="20000"/>
              </a:spcBef>
            </a:pPr>
            <a:endParaRPr lang="nl-BE" sz="3200" b="1" spc="80">
              <a:solidFill>
                <a:schemeClr val="bg1"/>
              </a:solidFill>
              <a:latin typeface="Assistant" charset="0"/>
              <a:ea typeface="Assistant" charset="0"/>
              <a:cs typeface="Assistant" charset="0"/>
            </a:endParaRPr>
          </a:p>
        </p:txBody>
      </p:sp>
      <p:pic>
        <p:nvPicPr>
          <p:cNvPr id="10" name="Picture 9">
            <a:extLst>
              <a:ext uri="{FF2B5EF4-FFF2-40B4-BE49-F238E27FC236}">
                <a16:creationId xmlns:a16="http://schemas.microsoft.com/office/drawing/2014/main" id="{170E7982-8ED7-7362-8D1A-FAEE4DB69F53}"/>
              </a:ext>
            </a:extLst>
          </p:cNvPr>
          <p:cNvPicPr>
            <a:picLocks noChangeAspect="1"/>
          </p:cNvPicPr>
          <p:nvPr/>
        </p:nvPicPr>
        <p:blipFill>
          <a:blip r:embed="rId2"/>
          <a:srcRect/>
          <a:stretch/>
        </p:blipFill>
        <p:spPr>
          <a:xfrm>
            <a:off x="5180013" y="2583427"/>
            <a:ext cx="1831973" cy="1831973"/>
          </a:xfrm>
          <a:prstGeom prst="rect">
            <a:avLst/>
          </a:prstGeom>
        </p:spPr>
      </p:pic>
    </p:spTree>
    <p:extLst>
      <p:ext uri="{BB962C8B-B14F-4D97-AF65-F5344CB8AC3E}">
        <p14:creationId xmlns:p14="http://schemas.microsoft.com/office/powerpoint/2010/main" val="2919295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C7BC-BEB3-4D7D-9B35-DDF688EE2AA2}"/>
              </a:ext>
            </a:extLst>
          </p:cNvPr>
          <p:cNvSpPr>
            <a:spLocks noGrp="1"/>
          </p:cNvSpPr>
          <p:nvPr>
            <p:ph type="ctrTitle"/>
          </p:nvPr>
        </p:nvSpPr>
        <p:spPr>
          <a:xfrm>
            <a:off x="841745" y="497177"/>
            <a:ext cx="5254255" cy="530340"/>
          </a:xfrm>
        </p:spPr>
        <p:txBody>
          <a:bodyPr>
            <a:normAutofit/>
          </a:bodyPr>
          <a:lstStyle/>
          <a:p>
            <a:r>
              <a:rPr lang="nl-BE" sz="2000" b="1" spc="0">
                <a:latin typeface="Sofia Pro" pitchFamily="2" charset="77"/>
              </a:rPr>
              <a:t> </a:t>
            </a:r>
          </a:p>
        </p:txBody>
      </p:sp>
      <p:sp>
        <p:nvSpPr>
          <p:cNvPr id="5" name="Rectangle 4">
            <a:extLst>
              <a:ext uri="{FF2B5EF4-FFF2-40B4-BE49-F238E27FC236}">
                <a16:creationId xmlns:a16="http://schemas.microsoft.com/office/drawing/2014/main" id="{EDC15B6D-7352-EE44-9A96-FE20EE1BAF02}"/>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3" name="Rectangle 12">
            <a:extLst>
              <a:ext uri="{FF2B5EF4-FFF2-40B4-BE49-F238E27FC236}">
                <a16:creationId xmlns:a16="http://schemas.microsoft.com/office/drawing/2014/main" id="{C18D2541-C824-A046-BE84-F74A5A819645}"/>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5" name="TextBox 14">
            <a:extLst>
              <a:ext uri="{FF2B5EF4-FFF2-40B4-BE49-F238E27FC236}">
                <a16:creationId xmlns:a16="http://schemas.microsoft.com/office/drawing/2014/main" id="{CF1FFD28-7543-6348-AA87-56EB535CAA20}"/>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5</a:t>
            </a:r>
          </a:p>
        </p:txBody>
      </p:sp>
      <p:sp>
        <p:nvSpPr>
          <p:cNvPr id="19" name="TextBox 18">
            <a:extLst>
              <a:ext uri="{FF2B5EF4-FFF2-40B4-BE49-F238E27FC236}">
                <a16:creationId xmlns:a16="http://schemas.microsoft.com/office/drawing/2014/main" id="{75F50E5E-A22F-FE4B-B52C-602AA058F082}"/>
              </a:ext>
            </a:extLst>
          </p:cNvPr>
          <p:cNvSpPr txBox="1"/>
          <p:nvPr/>
        </p:nvSpPr>
        <p:spPr>
          <a:xfrm>
            <a:off x="928688" y="3704818"/>
            <a:ext cx="1800000" cy="1271239"/>
          </a:xfrm>
          <a:prstGeom prst="rect">
            <a:avLst/>
          </a:prstGeom>
        </p:spPr>
        <p:txBody>
          <a:bodyPr vert="horz" wrap="square" lIns="91421" tIns="45710" rIns="91421" bIns="45710" rtlCol="0" anchor="t" anchorCtr="0">
            <a:noAutofit/>
          </a:bodyPr>
          <a:lstStyle/>
          <a:p>
            <a:pPr>
              <a:spcBef>
                <a:spcPct val="20000"/>
              </a:spcBef>
            </a:pPr>
            <a:endParaRPr lang="nl-NL" sz="2000" spc="80">
              <a:solidFill>
                <a:schemeClr val="bg1">
                  <a:lumMod val="50000"/>
                </a:schemeClr>
              </a:solidFill>
              <a:latin typeface="Sofia Pro Regular" pitchFamily="2" charset="77"/>
              <a:ea typeface="Assistant" charset="0"/>
              <a:cs typeface="Assistant" charset="0"/>
            </a:endParaRPr>
          </a:p>
        </p:txBody>
      </p:sp>
      <p:sp>
        <p:nvSpPr>
          <p:cNvPr id="20" name="TextBox 19">
            <a:extLst>
              <a:ext uri="{FF2B5EF4-FFF2-40B4-BE49-F238E27FC236}">
                <a16:creationId xmlns:a16="http://schemas.microsoft.com/office/drawing/2014/main" id="{8804EE64-A650-154E-856A-826CA8109C29}"/>
              </a:ext>
            </a:extLst>
          </p:cNvPr>
          <p:cNvSpPr txBox="1"/>
          <p:nvPr/>
        </p:nvSpPr>
        <p:spPr>
          <a:xfrm>
            <a:off x="1773044" y="4095110"/>
            <a:ext cx="0" cy="0"/>
          </a:xfrm>
          <a:prstGeom prst="rect">
            <a:avLst/>
          </a:prstGeom>
        </p:spPr>
        <p:txBody>
          <a:bodyPr vert="horz" wrap="none" lIns="91421" tIns="45710" rIns="91421" bIns="45710" rtlCol="0" anchor="t" anchorCtr="0">
            <a:noAutofit/>
          </a:bodyPr>
          <a:lstStyle/>
          <a:p>
            <a:pPr>
              <a:spcBef>
                <a:spcPct val="20000"/>
              </a:spcBef>
            </a:pPr>
            <a:endParaRPr lang="nl-NL" sz="2000" spc="80">
              <a:latin typeface="Assistant" charset="0"/>
              <a:ea typeface="Assistant" charset="0"/>
              <a:cs typeface="Assistant" charset="0"/>
            </a:endParaRPr>
          </a:p>
        </p:txBody>
      </p:sp>
      <p:sp>
        <p:nvSpPr>
          <p:cNvPr id="21" name="TextBox 20">
            <a:extLst>
              <a:ext uri="{FF2B5EF4-FFF2-40B4-BE49-F238E27FC236}">
                <a16:creationId xmlns:a16="http://schemas.microsoft.com/office/drawing/2014/main" id="{7A6BAEBA-A5C3-C842-8B51-CF938A084E1A}"/>
              </a:ext>
            </a:extLst>
          </p:cNvPr>
          <p:cNvSpPr txBox="1"/>
          <p:nvPr/>
        </p:nvSpPr>
        <p:spPr>
          <a:xfrm>
            <a:off x="1092820" y="4173169"/>
            <a:ext cx="0" cy="0"/>
          </a:xfrm>
          <a:prstGeom prst="rect">
            <a:avLst/>
          </a:prstGeom>
        </p:spPr>
        <p:txBody>
          <a:bodyPr vert="horz" wrap="none" lIns="91421" tIns="45710" rIns="91421" bIns="45710" rtlCol="0" anchor="t" anchorCtr="0">
            <a:noAutofit/>
          </a:bodyPr>
          <a:lstStyle/>
          <a:p>
            <a:pPr>
              <a:spcBef>
                <a:spcPct val="20000"/>
              </a:spcBef>
            </a:pPr>
            <a:endParaRPr lang="nl-NL" sz="2000" spc="80">
              <a:latin typeface="Assistant" charset="0"/>
              <a:ea typeface="Assistant" charset="0"/>
              <a:cs typeface="Assistant" charset="0"/>
            </a:endParaRPr>
          </a:p>
        </p:txBody>
      </p:sp>
      <p:sp>
        <p:nvSpPr>
          <p:cNvPr id="22" name="TextBox 21">
            <a:extLst>
              <a:ext uri="{FF2B5EF4-FFF2-40B4-BE49-F238E27FC236}">
                <a16:creationId xmlns:a16="http://schemas.microsoft.com/office/drawing/2014/main" id="{75B94D85-EDC9-7F49-AD6A-B210F38CDA1E}"/>
              </a:ext>
            </a:extLst>
          </p:cNvPr>
          <p:cNvSpPr txBox="1"/>
          <p:nvPr/>
        </p:nvSpPr>
        <p:spPr>
          <a:xfrm>
            <a:off x="928688" y="3429000"/>
            <a:ext cx="1800000" cy="1968190"/>
          </a:xfrm>
          <a:prstGeom prst="rect">
            <a:avLst/>
          </a:prstGeom>
        </p:spPr>
        <p:txBody>
          <a:bodyPr vert="horz" wrap="square" lIns="91421" tIns="45710" rIns="91421" bIns="45710" rtlCol="0" anchor="t" anchorCtr="0">
            <a:noAutofit/>
          </a:bodyPr>
          <a:lstStyle/>
          <a:p>
            <a:pPr>
              <a:spcBef>
                <a:spcPct val="20000"/>
              </a:spcBef>
            </a:pPr>
            <a:endParaRPr lang="nl-NL" sz="2000" spc="80">
              <a:latin typeface="Sofia Pro Regular" pitchFamily="2" charset="77"/>
              <a:ea typeface="Assistant" charset="0"/>
              <a:cs typeface="Assistant" charset="0"/>
            </a:endParaRPr>
          </a:p>
        </p:txBody>
      </p:sp>
      <p:sp>
        <p:nvSpPr>
          <p:cNvPr id="26" name="Text Placeholder 2">
            <a:extLst>
              <a:ext uri="{FF2B5EF4-FFF2-40B4-BE49-F238E27FC236}">
                <a16:creationId xmlns:a16="http://schemas.microsoft.com/office/drawing/2014/main" id="{784A28B8-6383-6042-84EE-F497DE1ED3EF}"/>
              </a:ext>
            </a:extLst>
          </p:cNvPr>
          <p:cNvSpPr>
            <a:spLocks noGrp="1"/>
          </p:cNvSpPr>
          <p:nvPr>
            <p:ph type="body" sz="quarter" idx="13"/>
          </p:nvPr>
        </p:nvSpPr>
        <p:spPr>
          <a:xfrm>
            <a:off x="831912" y="1376048"/>
            <a:ext cx="10615449" cy="1285115"/>
          </a:xfrm>
        </p:spPr>
        <p:txBody>
          <a:bodyPr/>
          <a:lstStyle/>
          <a:p>
            <a:pPr marL="0" indent="0">
              <a:buNone/>
            </a:pPr>
            <a:r>
              <a:rPr lang="en-US" sz="1800" spc="0">
                <a:solidFill>
                  <a:schemeClr val="bg1">
                    <a:lumMod val="50000"/>
                  </a:schemeClr>
                </a:solidFill>
                <a:latin typeface="Sofia Pro Light" pitchFamily="2" charset="77"/>
              </a:rPr>
              <a:t>Since June 2018, </a:t>
            </a:r>
            <a:r>
              <a:rPr lang="en-US" sz="1800" spc="0" err="1">
                <a:solidFill>
                  <a:schemeClr val="bg1">
                    <a:lumMod val="50000"/>
                  </a:schemeClr>
                </a:solidFill>
                <a:latin typeface="Sofia Pro Light" pitchFamily="2" charset="77"/>
              </a:rPr>
              <a:t>Payconiq</a:t>
            </a:r>
            <a:r>
              <a:rPr lang="en-US" sz="1800" spc="0">
                <a:solidFill>
                  <a:schemeClr val="bg1">
                    <a:lumMod val="50000"/>
                  </a:schemeClr>
                </a:solidFill>
                <a:latin typeface="Sofia Pro Light" pitchFamily="2" charset="77"/>
              </a:rPr>
              <a:t> and Bancontact have joined forces. This resulted in a new product, the </a:t>
            </a:r>
            <a:r>
              <a:rPr lang="en-US" sz="1800" spc="0" err="1">
                <a:solidFill>
                  <a:schemeClr val="bg1">
                    <a:lumMod val="50000"/>
                  </a:schemeClr>
                </a:solidFill>
                <a:latin typeface="Sofia Pro Light" pitchFamily="2" charset="77"/>
              </a:rPr>
              <a:t>Payconiq</a:t>
            </a:r>
            <a:r>
              <a:rPr lang="en-US" sz="1800" spc="0">
                <a:solidFill>
                  <a:schemeClr val="bg1">
                    <a:lumMod val="50000"/>
                  </a:schemeClr>
                </a:solidFill>
                <a:latin typeface="Sofia Pro Light" pitchFamily="2" charset="77"/>
              </a:rPr>
              <a:t> by </a:t>
            </a:r>
            <a:r>
              <a:rPr lang="en-US" sz="1800" spc="0" err="1">
                <a:solidFill>
                  <a:schemeClr val="bg1">
                    <a:lumMod val="50000"/>
                  </a:schemeClr>
                </a:solidFill>
                <a:latin typeface="Sofia Pro Light" pitchFamily="2" charset="77"/>
              </a:rPr>
              <a:t>Bancontact</a:t>
            </a:r>
            <a:r>
              <a:rPr lang="en-US" sz="1800" spc="0">
                <a:solidFill>
                  <a:schemeClr val="bg1">
                    <a:lumMod val="50000"/>
                  </a:schemeClr>
                </a:solidFill>
                <a:latin typeface="Sofia Pro Light" pitchFamily="2" charset="77"/>
              </a:rPr>
              <a:t> app: a unified and amazing app that offers the best of both worlds (and which replaced the individual Bancontact and </a:t>
            </a:r>
            <a:r>
              <a:rPr lang="en-US" sz="1800" spc="0" err="1">
                <a:solidFill>
                  <a:schemeClr val="bg1">
                    <a:lumMod val="50000"/>
                  </a:schemeClr>
                </a:solidFill>
                <a:latin typeface="Sofia Pro Light" pitchFamily="2" charset="77"/>
              </a:rPr>
              <a:t>Payconiq</a:t>
            </a:r>
            <a:r>
              <a:rPr lang="en-US" sz="1800" spc="0">
                <a:solidFill>
                  <a:schemeClr val="bg1">
                    <a:lumMod val="50000"/>
                  </a:schemeClr>
                </a:solidFill>
                <a:latin typeface="Sofia Pro Light" pitchFamily="2" charset="77"/>
              </a:rPr>
              <a:t> apps). We make a distinction between the payment method ‘</a:t>
            </a:r>
            <a:r>
              <a:rPr lang="en-US" sz="1800" spc="0" err="1">
                <a:solidFill>
                  <a:schemeClr val="bg1">
                    <a:lumMod val="50000"/>
                  </a:schemeClr>
                </a:solidFill>
                <a:latin typeface="Sofia Pro Light" pitchFamily="2" charset="77"/>
              </a:rPr>
              <a:t>Payconiq</a:t>
            </a:r>
            <a:r>
              <a:rPr lang="en-US" sz="1800" spc="0">
                <a:solidFill>
                  <a:schemeClr val="bg1">
                    <a:lumMod val="50000"/>
                  </a:schemeClr>
                </a:solidFill>
                <a:latin typeface="Sofia Pro Light" pitchFamily="2" charset="77"/>
              </a:rPr>
              <a:t>’ and the app ‘</a:t>
            </a:r>
            <a:r>
              <a:rPr lang="en-US" sz="1800" spc="0" err="1">
                <a:solidFill>
                  <a:schemeClr val="bg1">
                    <a:lumMod val="50000"/>
                  </a:schemeClr>
                </a:solidFill>
                <a:latin typeface="Sofia Pro Light" pitchFamily="2" charset="77"/>
              </a:rPr>
              <a:t>Payconiq</a:t>
            </a:r>
            <a:r>
              <a:rPr lang="en-US" sz="1800" spc="0">
                <a:solidFill>
                  <a:schemeClr val="bg1">
                    <a:lumMod val="50000"/>
                  </a:schemeClr>
                </a:solidFill>
                <a:latin typeface="Sofia Pro Light" pitchFamily="2" charset="77"/>
              </a:rPr>
              <a:t> by Bancontact’. People can also use other banking apps that support </a:t>
            </a:r>
            <a:r>
              <a:rPr lang="en-US" sz="1800" spc="0" err="1">
                <a:solidFill>
                  <a:schemeClr val="bg1">
                    <a:lumMod val="50000"/>
                  </a:schemeClr>
                </a:solidFill>
                <a:latin typeface="Sofia Pro Light" pitchFamily="2" charset="77"/>
              </a:rPr>
              <a:t>Payconiq</a:t>
            </a:r>
            <a:r>
              <a:rPr lang="en-US" sz="1800" spc="0">
                <a:solidFill>
                  <a:schemeClr val="bg1">
                    <a:lumMod val="50000"/>
                  </a:schemeClr>
                </a:solidFill>
                <a:latin typeface="Sofia Pro Light" pitchFamily="2" charset="77"/>
              </a:rPr>
              <a:t> as a payment method. </a:t>
            </a:r>
          </a:p>
        </p:txBody>
      </p:sp>
      <p:sp>
        <p:nvSpPr>
          <p:cNvPr id="29" name="TextBox 28">
            <a:extLst>
              <a:ext uri="{FF2B5EF4-FFF2-40B4-BE49-F238E27FC236}">
                <a16:creationId xmlns:a16="http://schemas.microsoft.com/office/drawing/2014/main" id="{E2B8C59C-3A54-9644-9952-E8F237486F11}"/>
              </a:ext>
            </a:extLst>
          </p:cNvPr>
          <p:cNvSpPr txBox="1"/>
          <p:nvPr/>
        </p:nvSpPr>
        <p:spPr>
          <a:xfrm>
            <a:off x="841745" y="3190134"/>
            <a:ext cx="1466557" cy="411966"/>
          </a:xfrm>
          <a:prstGeom prst="rect">
            <a:avLst/>
          </a:prstGeom>
        </p:spPr>
        <p:txBody>
          <a:bodyPr vert="horz" wrap="none" lIns="91421" tIns="45710" rIns="91421" bIns="45710" rtlCol="0" anchor="t" anchorCtr="0">
            <a:noAutofit/>
          </a:bodyPr>
          <a:lstStyle/>
          <a:p>
            <a:r>
              <a:rPr lang="en-US" sz="1800" b="1">
                <a:solidFill>
                  <a:srgbClr val="0B2265"/>
                </a:solidFill>
                <a:latin typeface="Sofia Pro" pitchFamily="2" charset="77"/>
              </a:rPr>
              <a:t>Payconiq</a:t>
            </a:r>
          </a:p>
        </p:txBody>
      </p:sp>
      <p:sp>
        <p:nvSpPr>
          <p:cNvPr id="33" name="TextBox 32">
            <a:extLst>
              <a:ext uri="{FF2B5EF4-FFF2-40B4-BE49-F238E27FC236}">
                <a16:creationId xmlns:a16="http://schemas.microsoft.com/office/drawing/2014/main" id="{242F9B57-5237-5C48-AEE0-2C032EEA99B5}"/>
              </a:ext>
            </a:extLst>
          </p:cNvPr>
          <p:cNvSpPr txBox="1"/>
          <p:nvPr/>
        </p:nvSpPr>
        <p:spPr>
          <a:xfrm>
            <a:off x="6004697" y="3190134"/>
            <a:ext cx="3046706" cy="411966"/>
          </a:xfrm>
          <a:prstGeom prst="rect">
            <a:avLst/>
          </a:prstGeom>
        </p:spPr>
        <p:txBody>
          <a:bodyPr vert="horz" wrap="none" lIns="91421" tIns="45710" rIns="91421" bIns="45710" rtlCol="0" anchor="t" anchorCtr="0">
            <a:noAutofit/>
          </a:bodyPr>
          <a:lstStyle/>
          <a:p>
            <a:r>
              <a:rPr lang="en-US" sz="1600" b="1">
                <a:solidFill>
                  <a:srgbClr val="0B2265"/>
                </a:solidFill>
                <a:latin typeface="Sofia Pro" pitchFamily="2" charset="77"/>
              </a:rPr>
              <a:t>Payconiq by Bancontact</a:t>
            </a:r>
          </a:p>
        </p:txBody>
      </p:sp>
      <p:sp>
        <p:nvSpPr>
          <p:cNvPr id="36" name="Text Placeholder 2">
            <a:extLst>
              <a:ext uri="{FF2B5EF4-FFF2-40B4-BE49-F238E27FC236}">
                <a16:creationId xmlns:a16="http://schemas.microsoft.com/office/drawing/2014/main" id="{D93EFC50-8CA4-BA44-B977-45086B406551}"/>
              </a:ext>
            </a:extLst>
          </p:cNvPr>
          <p:cNvSpPr txBox="1">
            <a:spLocks/>
          </p:cNvSpPr>
          <p:nvPr/>
        </p:nvSpPr>
        <p:spPr>
          <a:xfrm>
            <a:off x="831913" y="3677882"/>
            <a:ext cx="4793384" cy="692055"/>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400" spc="0">
                <a:solidFill>
                  <a:schemeClr val="bg1">
                    <a:lumMod val="50000"/>
                  </a:schemeClr>
                </a:solidFill>
                <a:latin typeface="Sofia Pro Light" pitchFamily="2" charset="77"/>
              </a:rPr>
              <a:t>‘</a:t>
            </a:r>
            <a:r>
              <a:rPr lang="en-US" sz="1400" spc="0" err="1">
                <a:solidFill>
                  <a:schemeClr val="bg1">
                    <a:lumMod val="50000"/>
                  </a:schemeClr>
                </a:solidFill>
                <a:latin typeface="Sofia Pro Light" pitchFamily="2" charset="77"/>
              </a:rPr>
              <a:t>Payconiq</a:t>
            </a:r>
            <a:r>
              <a:rPr lang="en-US" sz="1400" spc="0">
                <a:solidFill>
                  <a:schemeClr val="bg1">
                    <a:lumMod val="50000"/>
                  </a:schemeClr>
                </a:solidFill>
                <a:latin typeface="Sofia Pro Light" pitchFamily="2" charset="77"/>
              </a:rPr>
              <a:t>’ is used when referring to the payment method accepted by the merchant (and shown through the ‘</a:t>
            </a:r>
            <a:r>
              <a:rPr lang="en-US" sz="1400" spc="0" err="1">
                <a:solidFill>
                  <a:schemeClr val="bg1">
                    <a:lumMod val="50000"/>
                  </a:schemeClr>
                </a:solidFill>
                <a:latin typeface="Sofia Pro Light" pitchFamily="2" charset="77"/>
              </a:rPr>
              <a:t>Payconiq</a:t>
            </a:r>
            <a:r>
              <a:rPr lang="en-US" sz="1400" spc="0">
                <a:solidFill>
                  <a:schemeClr val="bg1">
                    <a:lumMod val="50000"/>
                  </a:schemeClr>
                </a:solidFill>
                <a:latin typeface="Sofia Pro Light" pitchFamily="2" charset="77"/>
              </a:rPr>
              <a:t>’ acceptance mark).</a:t>
            </a:r>
          </a:p>
        </p:txBody>
      </p:sp>
      <p:sp>
        <p:nvSpPr>
          <p:cNvPr id="37" name="Text Placeholder 2">
            <a:extLst>
              <a:ext uri="{FF2B5EF4-FFF2-40B4-BE49-F238E27FC236}">
                <a16:creationId xmlns:a16="http://schemas.microsoft.com/office/drawing/2014/main" id="{D782CEB9-8CFE-4A48-8ECC-ACA75112A0B0}"/>
              </a:ext>
            </a:extLst>
          </p:cNvPr>
          <p:cNvSpPr txBox="1">
            <a:spLocks/>
          </p:cNvSpPr>
          <p:nvPr/>
        </p:nvSpPr>
        <p:spPr>
          <a:xfrm>
            <a:off x="6028946" y="3677883"/>
            <a:ext cx="5215318" cy="613972"/>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400" spc="0">
                <a:solidFill>
                  <a:schemeClr val="bg1">
                    <a:lumMod val="50000"/>
                  </a:schemeClr>
                </a:solidFill>
                <a:latin typeface="Sofia Pro Light" pitchFamily="2" charset="77"/>
              </a:rPr>
              <a:t>‘</a:t>
            </a:r>
            <a:r>
              <a:rPr lang="en-US" sz="1400" spc="0" err="1">
                <a:solidFill>
                  <a:schemeClr val="bg1">
                    <a:lumMod val="50000"/>
                  </a:schemeClr>
                </a:solidFill>
                <a:latin typeface="Sofia Pro Light" pitchFamily="2" charset="77"/>
              </a:rPr>
              <a:t>Payconiq</a:t>
            </a:r>
            <a:r>
              <a:rPr lang="en-US" sz="1400" spc="0">
                <a:solidFill>
                  <a:schemeClr val="bg1">
                    <a:lumMod val="50000"/>
                  </a:schemeClr>
                </a:solidFill>
                <a:latin typeface="Sofia Pro Light" pitchFamily="2" charset="77"/>
              </a:rPr>
              <a:t> by Bancontact’ is used when referring to the </a:t>
            </a:r>
            <a:r>
              <a:rPr lang="en-US" sz="1400" spc="0" err="1">
                <a:solidFill>
                  <a:schemeClr val="bg1">
                    <a:lumMod val="50000"/>
                  </a:schemeClr>
                </a:solidFill>
                <a:latin typeface="Sofia Pro Light" pitchFamily="2" charset="77"/>
              </a:rPr>
              <a:t>Payconiq</a:t>
            </a:r>
            <a:r>
              <a:rPr lang="en-US" sz="1400" spc="0">
                <a:solidFill>
                  <a:schemeClr val="bg1">
                    <a:lumMod val="50000"/>
                  </a:schemeClr>
                </a:solidFill>
                <a:latin typeface="Sofia Pro Light" pitchFamily="2" charset="77"/>
              </a:rPr>
              <a:t> by </a:t>
            </a:r>
            <a:r>
              <a:rPr lang="en-US" sz="1400" spc="0" err="1">
                <a:solidFill>
                  <a:schemeClr val="bg1">
                    <a:lumMod val="50000"/>
                  </a:schemeClr>
                </a:solidFill>
                <a:latin typeface="Sofia Pro Light" pitchFamily="2" charset="77"/>
              </a:rPr>
              <a:t>Bancontact</a:t>
            </a:r>
            <a:r>
              <a:rPr lang="en-US" sz="1400" spc="0">
                <a:solidFill>
                  <a:schemeClr val="bg1">
                    <a:lumMod val="50000"/>
                  </a:schemeClr>
                </a:solidFill>
                <a:latin typeface="Sofia Pro Light" pitchFamily="2" charset="77"/>
              </a:rPr>
              <a:t> app consumers use to pay with.</a:t>
            </a:r>
          </a:p>
        </p:txBody>
      </p:sp>
      <p:pic>
        <p:nvPicPr>
          <p:cNvPr id="4" name="Picture 3">
            <a:extLst>
              <a:ext uri="{FF2B5EF4-FFF2-40B4-BE49-F238E27FC236}">
                <a16:creationId xmlns:a16="http://schemas.microsoft.com/office/drawing/2014/main" id="{F2F9B728-5E4B-C044-98D3-801FB324E8BC}"/>
              </a:ext>
            </a:extLst>
          </p:cNvPr>
          <p:cNvPicPr>
            <a:picLocks noChangeAspect="1"/>
          </p:cNvPicPr>
          <p:nvPr/>
        </p:nvPicPr>
        <p:blipFill>
          <a:blip r:embed="rId3"/>
          <a:stretch>
            <a:fillRect/>
          </a:stretch>
        </p:blipFill>
        <p:spPr>
          <a:xfrm>
            <a:off x="928688" y="4816200"/>
            <a:ext cx="4013702" cy="585332"/>
          </a:xfrm>
          <a:prstGeom prst="rect">
            <a:avLst/>
          </a:prstGeom>
        </p:spPr>
      </p:pic>
      <p:pic>
        <p:nvPicPr>
          <p:cNvPr id="6" name="Picture 5">
            <a:extLst>
              <a:ext uri="{FF2B5EF4-FFF2-40B4-BE49-F238E27FC236}">
                <a16:creationId xmlns:a16="http://schemas.microsoft.com/office/drawing/2014/main" id="{2F32C233-686D-FE38-214E-7EFD011A7E8D}"/>
              </a:ext>
            </a:extLst>
          </p:cNvPr>
          <p:cNvPicPr>
            <a:picLocks noChangeAspect="1"/>
          </p:cNvPicPr>
          <p:nvPr/>
        </p:nvPicPr>
        <p:blipFill>
          <a:blip r:embed="rId4"/>
          <a:stretch>
            <a:fillRect/>
          </a:stretch>
        </p:blipFill>
        <p:spPr>
          <a:xfrm>
            <a:off x="5712240" y="4220793"/>
            <a:ext cx="2018514" cy="2018514"/>
          </a:xfrm>
          <a:prstGeom prst="rect">
            <a:avLst/>
          </a:prstGeom>
        </p:spPr>
      </p:pic>
    </p:spTree>
    <p:extLst>
      <p:ext uri="{BB962C8B-B14F-4D97-AF65-F5344CB8AC3E}">
        <p14:creationId xmlns:p14="http://schemas.microsoft.com/office/powerpoint/2010/main" val="2552591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C7BC-BEB3-4D7D-9B35-DDF688EE2AA2}"/>
              </a:ext>
            </a:extLst>
          </p:cNvPr>
          <p:cNvSpPr>
            <a:spLocks noGrp="1"/>
          </p:cNvSpPr>
          <p:nvPr>
            <p:ph type="ctrTitle"/>
          </p:nvPr>
        </p:nvSpPr>
        <p:spPr>
          <a:xfrm>
            <a:off x="841745" y="497177"/>
            <a:ext cx="5254255" cy="530340"/>
          </a:xfrm>
        </p:spPr>
        <p:txBody>
          <a:bodyPr>
            <a:normAutofit/>
          </a:bodyPr>
          <a:lstStyle/>
          <a:p>
            <a:r>
              <a:rPr lang="nl-BE" sz="2000" b="1" spc="0">
                <a:solidFill>
                  <a:srgbClr val="FF4785"/>
                </a:solidFill>
                <a:latin typeface="Sofia Pro" pitchFamily="2" charset="77"/>
              </a:rPr>
              <a:t>COLORS</a:t>
            </a:r>
            <a:r>
              <a:rPr lang="nl-BE" sz="2000" b="1" spc="0">
                <a:latin typeface="Sofia Pro" pitchFamily="2" charset="77"/>
              </a:rPr>
              <a:t> </a:t>
            </a:r>
          </a:p>
        </p:txBody>
      </p:sp>
      <p:sp>
        <p:nvSpPr>
          <p:cNvPr id="5" name="Rectangle 4">
            <a:extLst>
              <a:ext uri="{FF2B5EF4-FFF2-40B4-BE49-F238E27FC236}">
                <a16:creationId xmlns:a16="http://schemas.microsoft.com/office/drawing/2014/main" id="{EDC15B6D-7352-EE44-9A96-FE20EE1BAF02}"/>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cxnSp>
        <p:nvCxnSpPr>
          <p:cNvPr id="7" name="Straight Connector 6">
            <a:extLst>
              <a:ext uri="{FF2B5EF4-FFF2-40B4-BE49-F238E27FC236}">
                <a16:creationId xmlns:a16="http://schemas.microsoft.com/office/drawing/2014/main" id="{D53B68B4-AD7B-F946-97DB-5E6A5826E5D1}"/>
              </a:ext>
            </a:extLst>
          </p:cNvPr>
          <p:cNvCxnSpPr>
            <a:cxnSpLocks/>
          </p:cNvCxnSpPr>
          <p:nvPr/>
        </p:nvCxnSpPr>
        <p:spPr>
          <a:xfrm>
            <a:off x="928688" y="1091382"/>
            <a:ext cx="998435"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C18D2541-C824-A046-BE84-F74A5A819645}"/>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9" name="Rectangle 8">
            <a:extLst>
              <a:ext uri="{FF2B5EF4-FFF2-40B4-BE49-F238E27FC236}">
                <a16:creationId xmlns:a16="http://schemas.microsoft.com/office/drawing/2014/main" id="{21E693F8-BE69-EA46-9579-C2D8D1363ED5}"/>
              </a:ext>
            </a:extLst>
          </p:cNvPr>
          <p:cNvSpPr/>
          <p:nvPr/>
        </p:nvSpPr>
        <p:spPr>
          <a:xfrm>
            <a:off x="928688" y="2771933"/>
            <a:ext cx="1800000" cy="900000"/>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5" name="TextBox 14">
            <a:extLst>
              <a:ext uri="{FF2B5EF4-FFF2-40B4-BE49-F238E27FC236}">
                <a16:creationId xmlns:a16="http://schemas.microsoft.com/office/drawing/2014/main" id="{CF1FFD28-7543-6348-AA87-56EB535CAA20}"/>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7</a:t>
            </a:r>
          </a:p>
        </p:txBody>
      </p:sp>
      <p:sp>
        <p:nvSpPr>
          <p:cNvPr id="16" name="Rectangle 15">
            <a:extLst>
              <a:ext uri="{FF2B5EF4-FFF2-40B4-BE49-F238E27FC236}">
                <a16:creationId xmlns:a16="http://schemas.microsoft.com/office/drawing/2014/main" id="{6D8BEACE-A4D3-F640-BFCA-56F389AFC8A6}"/>
              </a:ext>
            </a:extLst>
          </p:cNvPr>
          <p:cNvSpPr/>
          <p:nvPr/>
        </p:nvSpPr>
        <p:spPr>
          <a:xfrm>
            <a:off x="3092024" y="2771933"/>
            <a:ext cx="1800000" cy="900000"/>
          </a:xfrm>
          <a:prstGeom prst="rect">
            <a:avLst/>
          </a:prstGeom>
          <a:solidFill>
            <a:srgbClr val="F6DC36"/>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7" name="Rectangle 16">
            <a:extLst>
              <a:ext uri="{FF2B5EF4-FFF2-40B4-BE49-F238E27FC236}">
                <a16:creationId xmlns:a16="http://schemas.microsoft.com/office/drawing/2014/main" id="{67F0BD15-6326-5C45-A075-842956BEB351}"/>
              </a:ext>
            </a:extLst>
          </p:cNvPr>
          <p:cNvSpPr/>
          <p:nvPr/>
        </p:nvSpPr>
        <p:spPr>
          <a:xfrm>
            <a:off x="5255360" y="2771933"/>
            <a:ext cx="1800000" cy="900000"/>
          </a:xfrm>
          <a:prstGeom prst="rect">
            <a:avLst/>
          </a:prstGeom>
          <a:solidFill>
            <a:srgbClr val="0B226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9" name="TextBox 18">
            <a:extLst>
              <a:ext uri="{FF2B5EF4-FFF2-40B4-BE49-F238E27FC236}">
                <a16:creationId xmlns:a16="http://schemas.microsoft.com/office/drawing/2014/main" id="{75F50E5E-A22F-FE4B-B52C-602AA058F082}"/>
              </a:ext>
            </a:extLst>
          </p:cNvPr>
          <p:cNvSpPr txBox="1"/>
          <p:nvPr/>
        </p:nvSpPr>
        <p:spPr>
          <a:xfrm>
            <a:off x="928688" y="3704818"/>
            <a:ext cx="1800000" cy="1271239"/>
          </a:xfrm>
          <a:prstGeom prst="rect">
            <a:avLst/>
          </a:prstGeom>
        </p:spPr>
        <p:txBody>
          <a:bodyPr vert="horz" wrap="square" lIns="91421" tIns="45710" rIns="91421" bIns="45710" rtlCol="0" anchor="t" anchorCtr="0">
            <a:noAutofit/>
          </a:bodyPr>
          <a:lstStyle/>
          <a:p>
            <a:pPr>
              <a:spcBef>
                <a:spcPct val="20000"/>
              </a:spcBef>
            </a:pPr>
            <a:endParaRPr lang="nl-NL" sz="2000" spc="80">
              <a:solidFill>
                <a:schemeClr val="bg1">
                  <a:lumMod val="50000"/>
                </a:schemeClr>
              </a:solidFill>
              <a:latin typeface="Sofia Pro Regular" pitchFamily="2" charset="77"/>
              <a:ea typeface="Assistant" charset="0"/>
              <a:cs typeface="Assistant" charset="0"/>
            </a:endParaRPr>
          </a:p>
        </p:txBody>
      </p:sp>
      <p:sp>
        <p:nvSpPr>
          <p:cNvPr id="20" name="TextBox 19">
            <a:extLst>
              <a:ext uri="{FF2B5EF4-FFF2-40B4-BE49-F238E27FC236}">
                <a16:creationId xmlns:a16="http://schemas.microsoft.com/office/drawing/2014/main" id="{8804EE64-A650-154E-856A-826CA8109C29}"/>
              </a:ext>
            </a:extLst>
          </p:cNvPr>
          <p:cNvSpPr txBox="1"/>
          <p:nvPr/>
        </p:nvSpPr>
        <p:spPr>
          <a:xfrm>
            <a:off x="1773044" y="4095110"/>
            <a:ext cx="0" cy="0"/>
          </a:xfrm>
          <a:prstGeom prst="rect">
            <a:avLst/>
          </a:prstGeom>
        </p:spPr>
        <p:txBody>
          <a:bodyPr vert="horz" wrap="none" lIns="91421" tIns="45710" rIns="91421" bIns="45710" rtlCol="0" anchor="t" anchorCtr="0">
            <a:noAutofit/>
          </a:bodyPr>
          <a:lstStyle/>
          <a:p>
            <a:pPr>
              <a:spcBef>
                <a:spcPct val="20000"/>
              </a:spcBef>
            </a:pPr>
            <a:endParaRPr lang="nl-NL" sz="2000" spc="80">
              <a:latin typeface="Assistant" charset="0"/>
              <a:ea typeface="Assistant" charset="0"/>
              <a:cs typeface="Assistant" charset="0"/>
            </a:endParaRPr>
          </a:p>
        </p:txBody>
      </p:sp>
      <p:sp>
        <p:nvSpPr>
          <p:cNvPr id="21" name="TextBox 20">
            <a:extLst>
              <a:ext uri="{FF2B5EF4-FFF2-40B4-BE49-F238E27FC236}">
                <a16:creationId xmlns:a16="http://schemas.microsoft.com/office/drawing/2014/main" id="{7A6BAEBA-A5C3-C842-8B51-CF938A084E1A}"/>
              </a:ext>
            </a:extLst>
          </p:cNvPr>
          <p:cNvSpPr txBox="1"/>
          <p:nvPr/>
        </p:nvSpPr>
        <p:spPr>
          <a:xfrm>
            <a:off x="1092820" y="4173169"/>
            <a:ext cx="0" cy="0"/>
          </a:xfrm>
          <a:prstGeom prst="rect">
            <a:avLst/>
          </a:prstGeom>
        </p:spPr>
        <p:txBody>
          <a:bodyPr vert="horz" wrap="none" lIns="91421" tIns="45710" rIns="91421" bIns="45710" rtlCol="0" anchor="t" anchorCtr="0">
            <a:noAutofit/>
          </a:bodyPr>
          <a:lstStyle/>
          <a:p>
            <a:pPr>
              <a:spcBef>
                <a:spcPct val="20000"/>
              </a:spcBef>
            </a:pPr>
            <a:endParaRPr lang="nl-NL" sz="2000" spc="80">
              <a:latin typeface="Assistant" charset="0"/>
              <a:ea typeface="Assistant" charset="0"/>
              <a:cs typeface="Assistant" charset="0"/>
            </a:endParaRPr>
          </a:p>
        </p:txBody>
      </p:sp>
      <p:sp>
        <p:nvSpPr>
          <p:cNvPr id="22" name="TextBox 21">
            <a:extLst>
              <a:ext uri="{FF2B5EF4-FFF2-40B4-BE49-F238E27FC236}">
                <a16:creationId xmlns:a16="http://schemas.microsoft.com/office/drawing/2014/main" id="{75B94D85-EDC9-7F49-AD6A-B210F38CDA1E}"/>
              </a:ext>
            </a:extLst>
          </p:cNvPr>
          <p:cNvSpPr txBox="1"/>
          <p:nvPr/>
        </p:nvSpPr>
        <p:spPr>
          <a:xfrm>
            <a:off x="928688" y="3429000"/>
            <a:ext cx="1800000" cy="1968190"/>
          </a:xfrm>
          <a:prstGeom prst="rect">
            <a:avLst/>
          </a:prstGeom>
        </p:spPr>
        <p:txBody>
          <a:bodyPr vert="horz" wrap="square" lIns="91421" tIns="45710" rIns="91421" bIns="45710" rtlCol="0" anchor="t" anchorCtr="0">
            <a:noAutofit/>
          </a:bodyPr>
          <a:lstStyle/>
          <a:p>
            <a:pPr>
              <a:spcBef>
                <a:spcPct val="20000"/>
              </a:spcBef>
            </a:pPr>
            <a:endParaRPr lang="nl-NL" sz="2000" spc="80">
              <a:latin typeface="Sofia Pro Regular" pitchFamily="2" charset="77"/>
              <a:ea typeface="Assistant" charset="0"/>
              <a:cs typeface="Assistant" charset="0"/>
            </a:endParaRPr>
          </a:p>
        </p:txBody>
      </p:sp>
      <p:sp>
        <p:nvSpPr>
          <p:cNvPr id="23" name="TextBox 22">
            <a:extLst>
              <a:ext uri="{FF2B5EF4-FFF2-40B4-BE49-F238E27FC236}">
                <a16:creationId xmlns:a16="http://schemas.microsoft.com/office/drawing/2014/main" id="{2C606B48-2AE0-224A-BD8F-15E52687343F}"/>
              </a:ext>
            </a:extLst>
          </p:cNvPr>
          <p:cNvSpPr txBox="1"/>
          <p:nvPr/>
        </p:nvSpPr>
        <p:spPr>
          <a:xfrm>
            <a:off x="841745" y="4139272"/>
            <a:ext cx="1886943" cy="1120968"/>
          </a:xfrm>
          <a:prstGeom prst="rect">
            <a:avLst/>
          </a:prstGeom>
        </p:spPr>
        <p:txBody>
          <a:bodyPr vert="horz" wrap="none" lIns="91421" tIns="45710" rIns="91421" bIns="45710" rtlCol="0" anchor="t" anchorCtr="0">
            <a:noAutofit/>
          </a:bodyPr>
          <a:lstStyle/>
          <a:p>
            <a:r>
              <a:rPr lang="en-US" sz="1500">
                <a:solidFill>
                  <a:schemeClr val="bg1">
                    <a:lumMod val="50000"/>
                  </a:schemeClr>
                </a:solidFill>
                <a:latin typeface="Sofia Pro Regular" pitchFamily="2" charset="77"/>
              </a:rPr>
              <a:t>PMS 205 C</a:t>
            </a:r>
          </a:p>
          <a:p>
            <a:r>
              <a:rPr lang="en-US" sz="1500">
                <a:solidFill>
                  <a:schemeClr val="bg1">
                    <a:lumMod val="50000"/>
                  </a:schemeClr>
                </a:solidFill>
                <a:latin typeface="Sofia Pro Regular" pitchFamily="2" charset="77"/>
              </a:rPr>
              <a:t>CMYK 0/83/17/0</a:t>
            </a:r>
          </a:p>
          <a:p>
            <a:r>
              <a:rPr lang="en-US" sz="1500">
                <a:solidFill>
                  <a:schemeClr val="bg1">
                    <a:lumMod val="50000"/>
                  </a:schemeClr>
                </a:solidFill>
                <a:latin typeface="Sofia Pro Regular" pitchFamily="2" charset="77"/>
              </a:rPr>
              <a:t>RGB 255/71/133</a:t>
            </a:r>
          </a:p>
          <a:p>
            <a:r>
              <a:rPr lang="en-US" sz="1500">
                <a:solidFill>
                  <a:schemeClr val="bg1">
                    <a:lumMod val="50000"/>
                  </a:schemeClr>
                </a:solidFill>
                <a:latin typeface="Sofia Pro Regular" pitchFamily="2" charset="77"/>
              </a:rPr>
              <a:t>HEX #FF4785</a:t>
            </a:r>
          </a:p>
        </p:txBody>
      </p:sp>
      <p:sp>
        <p:nvSpPr>
          <p:cNvPr id="24" name="TextBox 23">
            <a:extLst>
              <a:ext uri="{FF2B5EF4-FFF2-40B4-BE49-F238E27FC236}">
                <a16:creationId xmlns:a16="http://schemas.microsoft.com/office/drawing/2014/main" id="{45BB211C-88B4-B040-A543-1699C1747F0C}"/>
              </a:ext>
            </a:extLst>
          </p:cNvPr>
          <p:cNvSpPr txBox="1"/>
          <p:nvPr/>
        </p:nvSpPr>
        <p:spPr>
          <a:xfrm>
            <a:off x="841745" y="3803599"/>
            <a:ext cx="1466557" cy="411966"/>
          </a:xfrm>
          <a:prstGeom prst="rect">
            <a:avLst/>
          </a:prstGeom>
        </p:spPr>
        <p:txBody>
          <a:bodyPr vert="horz" wrap="none" lIns="91421" tIns="45710" rIns="91421" bIns="45710" rtlCol="0" anchor="t" anchorCtr="0">
            <a:noAutofit/>
          </a:bodyPr>
          <a:lstStyle/>
          <a:p>
            <a:r>
              <a:rPr lang="en-US" sz="1500" b="1">
                <a:solidFill>
                  <a:schemeClr val="bg1">
                    <a:lumMod val="50000"/>
                  </a:schemeClr>
                </a:solidFill>
                <a:latin typeface="Sofia Pro" pitchFamily="2" charset="77"/>
              </a:rPr>
              <a:t>Magenta</a:t>
            </a:r>
          </a:p>
        </p:txBody>
      </p:sp>
      <p:sp>
        <p:nvSpPr>
          <p:cNvPr id="25" name="TextBox 24">
            <a:extLst>
              <a:ext uri="{FF2B5EF4-FFF2-40B4-BE49-F238E27FC236}">
                <a16:creationId xmlns:a16="http://schemas.microsoft.com/office/drawing/2014/main" id="{02DF8B5B-3543-3C42-936B-B81D0E172028}"/>
              </a:ext>
            </a:extLst>
          </p:cNvPr>
          <p:cNvSpPr txBox="1"/>
          <p:nvPr/>
        </p:nvSpPr>
        <p:spPr>
          <a:xfrm>
            <a:off x="2975345" y="4139272"/>
            <a:ext cx="1886943" cy="1120968"/>
          </a:xfrm>
          <a:prstGeom prst="rect">
            <a:avLst/>
          </a:prstGeom>
        </p:spPr>
        <p:txBody>
          <a:bodyPr vert="horz" wrap="none" lIns="91421" tIns="45710" rIns="91421" bIns="45710" rtlCol="0" anchor="t" anchorCtr="0">
            <a:noAutofit/>
          </a:bodyPr>
          <a:lstStyle/>
          <a:p>
            <a:r>
              <a:rPr lang="en-US" sz="1500">
                <a:solidFill>
                  <a:schemeClr val="bg1">
                    <a:lumMod val="50000"/>
                  </a:schemeClr>
                </a:solidFill>
                <a:latin typeface="Sofia Pro Regular" pitchFamily="2" charset="77"/>
              </a:rPr>
              <a:t>PMS 102 C </a:t>
            </a:r>
          </a:p>
          <a:p>
            <a:r>
              <a:rPr lang="en-US" sz="1500">
                <a:solidFill>
                  <a:schemeClr val="bg1">
                    <a:lumMod val="50000"/>
                  </a:schemeClr>
                </a:solidFill>
                <a:latin typeface="Sofia Pro Regular" pitchFamily="2" charset="77"/>
              </a:rPr>
              <a:t>CMYK 0/10/100/0</a:t>
            </a:r>
          </a:p>
          <a:p>
            <a:r>
              <a:rPr lang="en-US" sz="1500">
                <a:solidFill>
                  <a:schemeClr val="bg1">
                    <a:lumMod val="50000"/>
                  </a:schemeClr>
                </a:solidFill>
                <a:latin typeface="Sofia Pro Regular" pitchFamily="2" charset="77"/>
              </a:rPr>
              <a:t>RGB 249/220/10</a:t>
            </a:r>
          </a:p>
          <a:p>
            <a:r>
              <a:rPr lang="en-US" sz="1500">
                <a:solidFill>
                  <a:schemeClr val="bg1">
                    <a:lumMod val="50000"/>
                  </a:schemeClr>
                </a:solidFill>
                <a:latin typeface="Sofia Pro Regular" pitchFamily="2" charset="77"/>
              </a:rPr>
              <a:t>HEX #F9DC0A</a:t>
            </a:r>
            <a:endParaRPr lang="en-US"/>
          </a:p>
          <a:p>
            <a:endParaRPr lang="en-US" sz="1500">
              <a:solidFill>
                <a:schemeClr val="bg1">
                  <a:lumMod val="50000"/>
                </a:schemeClr>
              </a:solidFill>
              <a:latin typeface="Sofia Pro Regular" pitchFamily="2" charset="77"/>
            </a:endParaRPr>
          </a:p>
        </p:txBody>
      </p:sp>
      <p:sp>
        <p:nvSpPr>
          <p:cNvPr id="27" name="TextBox 26">
            <a:extLst>
              <a:ext uri="{FF2B5EF4-FFF2-40B4-BE49-F238E27FC236}">
                <a16:creationId xmlns:a16="http://schemas.microsoft.com/office/drawing/2014/main" id="{143AAAB8-ACE8-4C4F-8374-965CD40788FD}"/>
              </a:ext>
            </a:extLst>
          </p:cNvPr>
          <p:cNvSpPr txBox="1"/>
          <p:nvPr/>
        </p:nvSpPr>
        <p:spPr>
          <a:xfrm>
            <a:off x="2966878" y="3803599"/>
            <a:ext cx="1466557" cy="411966"/>
          </a:xfrm>
          <a:prstGeom prst="rect">
            <a:avLst/>
          </a:prstGeom>
        </p:spPr>
        <p:txBody>
          <a:bodyPr vert="horz" wrap="none" lIns="91421" tIns="45710" rIns="91421" bIns="45710" rtlCol="0" anchor="t" anchorCtr="0">
            <a:noAutofit/>
          </a:bodyPr>
          <a:lstStyle/>
          <a:p>
            <a:r>
              <a:rPr lang="en-US" sz="1500" b="1">
                <a:solidFill>
                  <a:schemeClr val="bg1">
                    <a:lumMod val="50000"/>
                  </a:schemeClr>
                </a:solidFill>
                <a:latin typeface="Sofia Pro" pitchFamily="2" charset="77"/>
              </a:rPr>
              <a:t>Yellow</a:t>
            </a:r>
          </a:p>
        </p:txBody>
      </p:sp>
      <p:sp>
        <p:nvSpPr>
          <p:cNvPr id="28" name="TextBox 27">
            <a:extLst>
              <a:ext uri="{FF2B5EF4-FFF2-40B4-BE49-F238E27FC236}">
                <a16:creationId xmlns:a16="http://schemas.microsoft.com/office/drawing/2014/main" id="{5E70D2D0-60EC-7141-9FB2-EB926566A4DA}"/>
              </a:ext>
            </a:extLst>
          </p:cNvPr>
          <p:cNvSpPr txBox="1"/>
          <p:nvPr/>
        </p:nvSpPr>
        <p:spPr>
          <a:xfrm>
            <a:off x="5159745" y="3803599"/>
            <a:ext cx="1466557" cy="411966"/>
          </a:xfrm>
          <a:prstGeom prst="rect">
            <a:avLst/>
          </a:prstGeom>
        </p:spPr>
        <p:txBody>
          <a:bodyPr vert="horz" wrap="none" lIns="91421" tIns="45710" rIns="91421" bIns="45710" rtlCol="0" anchor="t" anchorCtr="0">
            <a:noAutofit/>
          </a:bodyPr>
          <a:lstStyle/>
          <a:p>
            <a:r>
              <a:rPr lang="en-US" sz="1500" b="1">
                <a:solidFill>
                  <a:schemeClr val="bg1">
                    <a:lumMod val="50000"/>
                  </a:schemeClr>
                </a:solidFill>
                <a:latin typeface="Sofia Pro" pitchFamily="2" charset="77"/>
              </a:rPr>
              <a:t>Dark blue</a:t>
            </a:r>
          </a:p>
        </p:txBody>
      </p:sp>
      <p:sp>
        <p:nvSpPr>
          <p:cNvPr id="30" name="Rectangle 29">
            <a:extLst>
              <a:ext uri="{FF2B5EF4-FFF2-40B4-BE49-F238E27FC236}">
                <a16:creationId xmlns:a16="http://schemas.microsoft.com/office/drawing/2014/main" id="{9E8E7623-07D2-A243-9FA2-73603F403A94}"/>
              </a:ext>
            </a:extLst>
          </p:cNvPr>
          <p:cNvSpPr/>
          <p:nvPr/>
        </p:nvSpPr>
        <p:spPr>
          <a:xfrm>
            <a:off x="7418696" y="2771933"/>
            <a:ext cx="1800000" cy="900000"/>
          </a:xfrm>
          <a:prstGeom prst="rect">
            <a:avLst/>
          </a:prstGeom>
          <a:solidFill>
            <a:schemeClr val="bg1"/>
          </a:solidFill>
          <a:ln w="12700" cmpd="sng">
            <a:solidFill>
              <a:schemeClr val="bg1">
                <a:lumMod val="85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31" name="TextBox 30">
            <a:extLst>
              <a:ext uri="{FF2B5EF4-FFF2-40B4-BE49-F238E27FC236}">
                <a16:creationId xmlns:a16="http://schemas.microsoft.com/office/drawing/2014/main" id="{EBA50FAC-61FE-9148-AAC1-68E47845ABE1}"/>
              </a:ext>
            </a:extLst>
          </p:cNvPr>
          <p:cNvSpPr txBox="1"/>
          <p:nvPr/>
        </p:nvSpPr>
        <p:spPr>
          <a:xfrm>
            <a:off x="7350324" y="3803599"/>
            <a:ext cx="1466557" cy="411966"/>
          </a:xfrm>
          <a:prstGeom prst="rect">
            <a:avLst/>
          </a:prstGeom>
        </p:spPr>
        <p:txBody>
          <a:bodyPr vert="horz" wrap="none" lIns="91421" tIns="45710" rIns="91421" bIns="45710" rtlCol="0" anchor="t" anchorCtr="0">
            <a:noAutofit/>
          </a:bodyPr>
          <a:lstStyle/>
          <a:p>
            <a:r>
              <a:rPr lang="en-US" sz="1500" b="1">
                <a:solidFill>
                  <a:schemeClr val="bg1">
                    <a:lumMod val="50000"/>
                  </a:schemeClr>
                </a:solidFill>
                <a:latin typeface="Sofia Pro" pitchFamily="2" charset="77"/>
              </a:rPr>
              <a:t>White</a:t>
            </a:r>
          </a:p>
        </p:txBody>
      </p:sp>
      <p:sp>
        <p:nvSpPr>
          <p:cNvPr id="32" name="TextBox 31">
            <a:extLst>
              <a:ext uri="{FF2B5EF4-FFF2-40B4-BE49-F238E27FC236}">
                <a16:creationId xmlns:a16="http://schemas.microsoft.com/office/drawing/2014/main" id="{84E629F8-8551-3D44-AF57-8895D64CCC60}"/>
              </a:ext>
            </a:extLst>
          </p:cNvPr>
          <p:cNvSpPr txBox="1"/>
          <p:nvPr/>
        </p:nvSpPr>
        <p:spPr>
          <a:xfrm>
            <a:off x="5158107" y="4139272"/>
            <a:ext cx="1886943" cy="1120968"/>
          </a:xfrm>
          <a:prstGeom prst="rect">
            <a:avLst/>
          </a:prstGeom>
        </p:spPr>
        <p:txBody>
          <a:bodyPr vert="horz" wrap="none" lIns="91421" tIns="45710" rIns="91421" bIns="45710" rtlCol="0" anchor="t" anchorCtr="0">
            <a:noAutofit/>
          </a:bodyPr>
          <a:lstStyle/>
          <a:p>
            <a:r>
              <a:rPr lang="en-US" sz="1500">
                <a:solidFill>
                  <a:schemeClr val="bg1">
                    <a:lumMod val="50000"/>
                  </a:schemeClr>
                </a:solidFill>
                <a:latin typeface="Sofia Pro Regular" pitchFamily="2" charset="77"/>
              </a:rPr>
              <a:t>PMS 282 C</a:t>
            </a:r>
          </a:p>
          <a:p>
            <a:r>
              <a:rPr lang="en-US" sz="1500">
                <a:solidFill>
                  <a:schemeClr val="bg1">
                    <a:lumMod val="50000"/>
                  </a:schemeClr>
                </a:solidFill>
                <a:latin typeface="Sofia Pro Regular" pitchFamily="2" charset="77"/>
              </a:rPr>
              <a:t>CMYK 100/90/5/35</a:t>
            </a:r>
          </a:p>
          <a:p>
            <a:r>
              <a:rPr lang="en-US" sz="1500">
                <a:solidFill>
                  <a:schemeClr val="bg1">
                    <a:lumMod val="50000"/>
                  </a:schemeClr>
                </a:solidFill>
                <a:latin typeface="Sofia Pro Regular" pitchFamily="2" charset="77"/>
              </a:rPr>
              <a:t>RGB 11/34/101</a:t>
            </a:r>
          </a:p>
          <a:p>
            <a:r>
              <a:rPr lang="en-US" sz="1500">
                <a:solidFill>
                  <a:schemeClr val="bg1">
                    <a:lumMod val="50000"/>
                  </a:schemeClr>
                </a:solidFill>
                <a:latin typeface="Sofia Pro Regular" pitchFamily="2" charset="77"/>
              </a:rPr>
              <a:t>HEX #0B2265</a:t>
            </a:r>
          </a:p>
        </p:txBody>
      </p:sp>
      <p:sp>
        <p:nvSpPr>
          <p:cNvPr id="34" name="TextBox 33">
            <a:extLst>
              <a:ext uri="{FF2B5EF4-FFF2-40B4-BE49-F238E27FC236}">
                <a16:creationId xmlns:a16="http://schemas.microsoft.com/office/drawing/2014/main" id="{D3F767B7-5B70-9C4D-9BBD-FF4BCB791BCF}"/>
              </a:ext>
            </a:extLst>
          </p:cNvPr>
          <p:cNvSpPr txBox="1"/>
          <p:nvPr/>
        </p:nvSpPr>
        <p:spPr>
          <a:xfrm>
            <a:off x="841745" y="5791470"/>
            <a:ext cx="8126355" cy="344474"/>
          </a:xfrm>
          <a:prstGeom prst="rect">
            <a:avLst/>
          </a:prstGeom>
        </p:spPr>
        <p:txBody>
          <a:bodyPr vert="horz" wrap="none" lIns="91421" tIns="45710" rIns="91421" bIns="45710" rtlCol="0" anchor="t" anchorCtr="0">
            <a:noAutofit/>
          </a:bodyPr>
          <a:lstStyle/>
          <a:p>
            <a:r>
              <a:rPr lang="en-US" sz="1000">
                <a:solidFill>
                  <a:schemeClr val="bg1">
                    <a:lumMod val="50000"/>
                  </a:schemeClr>
                </a:solidFill>
                <a:latin typeface="Sofia Pro Light" pitchFamily="2" charset="77"/>
              </a:rPr>
              <a:t>* Standard CMYK printing will not give a satisfactory result. We suggest that all printed applications will be produced in 5 color printing.</a:t>
            </a:r>
          </a:p>
        </p:txBody>
      </p:sp>
      <p:sp>
        <p:nvSpPr>
          <p:cNvPr id="35" name="TextBox 34">
            <a:extLst>
              <a:ext uri="{FF2B5EF4-FFF2-40B4-BE49-F238E27FC236}">
                <a16:creationId xmlns:a16="http://schemas.microsoft.com/office/drawing/2014/main" id="{1AF248F7-9C98-D047-A8B3-23ED27F54B60}"/>
              </a:ext>
            </a:extLst>
          </p:cNvPr>
          <p:cNvSpPr txBox="1"/>
          <p:nvPr/>
        </p:nvSpPr>
        <p:spPr>
          <a:xfrm>
            <a:off x="7331753" y="4139272"/>
            <a:ext cx="1886943" cy="1120968"/>
          </a:xfrm>
          <a:prstGeom prst="rect">
            <a:avLst/>
          </a:prstGeom>
        </p:spPr>
        <p:txBody>
          <a:bodyPr vert="horz" wrap="none" lIns="91421" tIns="45710" rIns="91421" bIns="45710" rtlCol="0" anchor="t" anchorCtr="0">
            <a:noAutofit/>
          </a:bodyPr>
          <a:lstStyle/>
          <a:p>
            <a:r>
              <a:rPr lang="en-US" sz="1500">
                <a:solidFill>
                  <a:schemeClr val="bg1">
                    <a:lumMod val="50000"/>
                  </a:schemeClr>
                </a:solidFill>
                <a:latin typeface="Sofia Pro Regular" pitchFamily="2" charset="77"/>
              </a:rPr>
              <a:t>PMS White</a:t>
            </a:r>
          </a:p>
          <a:p>
            <a:r>
              <a:rPr lang="en-US" sz="1500">
                <a:solidFill>
                  <a:schemeClr val="bg1">
                    <a:lumMod val="50000"/>
                  </a:schemeClr>
                </a:solidFill>
                <a:latin typeface="Sofia Pro Regular" pitchFamily="2" charset="77"/>
              </a:rPr>
              <a:t>CMYK 0/0/0/0</a:t>
            </a:r>
          </a:p>
          <a:p>
            <a:r>
              <a:rPr lang="en-US" sz="1500">
                <a:solidFill>
                  <a:schemeClr val="bg1">
                    <a:lumMod val="50000"/>
                  </a:schemeClr>
                </a:solidFill>
                <a:latin typeface="Sofia Pro Regular" pitchFamily="2" charset="77"/>
              </a:rPr>
              <a:t>RGB 255/255/255</a:t>
            </a:r>
          </a:p>
          <a:p>
            <a:r>
              <a:rPr lang="en-US" sz="1500">
                <a:solidFill>
                  <a:schemeClr val="bg1">
                    <a:lumMod val="50000"/>
                  </a:schemeClr>
                </a:solidFill>
                <a:latin typeface="Sofia Pro Regular" pitchFamily="2" charset="77"/>
              </a:rPr>
              <a:t>HEX #FFFFF</a:t>
            </a:r>
          </a:p>
        </p:txBody>
      </p:sp>
      <p:sp>
        <p:nvSpPr>
          <p:cNvPr id="3" name="TextBox 2">
            <a:extLst>
              <a:ext uri="{FF2B5EF4-FFF2-40B4-BE49-F238E27FC236}">
                <a16:creationId xmlns:a16="http://schemas.microsoft.com/office/drawing/2014/main" id="{C229D084-9F1B-BD41-979D-CC94FADF0769}"/>
              </a:ext>
            </a:extLst>
          </p:cNvPr>
          <p:cNvSpPr txBox="1"/>
          <p:nvPr/>
        </p:nvSpPr>
        <p:spPr>
          <a:xfrm>
            <a:off x="11833412" y="5852160"/>
            <a:ext cx="0" cy="0"/>
          </a:xfrm>
          <a:prstGeom prst="rect">
            <a:avLst/>
          </a:prstGeom>
        </p:spPr>
        <p:txBody>
          <a:bodyPr vert="horz" wrap="none" lIns="91421" tIns="45710" rIns="91421" bIns="45710" rtlCol="0" anchor="t" anchorCtr="0">
            <a:noAutofit/>
          </a:bodyPr>
          <a:lstStyle/>
          <a:p>
            <a:pPr>
              <a:spcBef>
                <a:spcPct val="20000"/>
              </a:spcBef>
            </a:pPr>
            <a:endParaRPr lang="nl-NL" sz="2000" spc="80">
              <a:latin typeface="Assistant" charset="0"/>
              <a:ea typeface="Assistant" charset="0"/>
              <a:cs typeface="Assistant" charset="0"/>
            </a:endParaRPr>
          </a:p>
        </p:txBody>
      </p:sp>
    </p:spTree>
    <p:extLst>
      <p:ext uri="{BB962C8B-B14F-4D97-AF65-F5344CB8AC3E}">
        <p14:creationId xmlns:p14="http://schemas.microsoft.com/office/powerpoint/2010/main" val="2406142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BDB1DD-96D5-C04E-838A-B7D98E2C6951}"/>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FONTS</a:t>
            </a:r>
            <a:r>
              <a:rPr lang="nl-BE" sz="2000" b="1" spc="0">
                <a:latin typeface="Sofia Pro" pitchFamily="2" charset="77"/>
              </a:rPr>
              <a:t> </a:t>
            </a:r>
          </a:p>
        </p:txBody>
      </p:sp>
      <p:sp>
        <p:nvSpPr>
          <p:cNvPr id="5" name="Rectangle 4">
            <a:extLst>
              <a:ext uri="{FF2B5EF4-FFF2-40B4-BE49-F238E27FC236}">
                <a16:creationId xmlns:a16="http://schemas.microsoft.com/office/drawing/2014/main" id="{823BF6FF-16D4-3D46-8000-32AC1A0EA0F8}"/>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cxnSp>
        <p:nvCxnSpPr>
          <p:cNvPr id="6" name="Straight Connector 5">
            <a:extLst>
              <a:ext uri="{FF2B5EF4-FFF2-40B4-BE49-F238E27FC236}">
                <a16:creationId xmlns:a16="http://schemas.microsoft.com/office/drawing/2014/main" id="{4577E0D7-4810-EA46-A4C2-35E45D762F19}"/>
              </a:ext>
            </a:extLst>
          </p:cNvPr>
          <p:cNvCxnSpPr>
            <a:cxnSpLocks/>
          </p:cNvCxnSpPr>
          <p:nvPr/>
        </p:nvCxnSpPr>
        <p:spPr>
          <a:xfrm>
            <a:off x="928688" y="1091382"/>
            <a:ext cx="782125"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45F043B-D4B9-6241-924D-124EF89E0B9F}"/>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13" name="TextBox 12">
            <a:extLst>
              <a:ext uri="{FF2B5EF4-FFF2-40B4-BE49-F238E27FC236}">
                <a16:creationId xmlns:a16="http://schemas.microsoft.com/office/drawing/2014/main" id="{40AD64B9-73ED-A84A-9BF5-C3947D6045D2}"/>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7</a:t>
            </a:r>
          </a:p>
        </p:txBody>
      </p:sp>
      <p:sp>
        <p:nvSpPr>
          <p:cNvPr id="14" name="TextBox 13">
            <a:extLst>
              <a:ext uri="{FF2B5EF4-FFF2-40B4-BE49-F238E27FC236}">
                <a16:creationId xmlns:a16="http://schemas.microsoft.com/office/drawing/2014/main" id="{353799F9-8881-0842-BC4D-B2F478A4B4B9}"/>
              </a:ext>
            </a:extLst>
          </p:cNvPr>
          <p:cNvSpPr txBox="1"/>
          <p:nvPr/>
        </p:nvSpPr>
        <p:spPr>
          <a:xfrm>
            <a:off x="7510173" y="1133903"/>
            <a:ext cx="3734090" cy="1048215"/>
          </a:xfrm>
          <a:prstGeom prst="rect">
            <a:avLst/>
          </a:prstGeom>
        </p:spPr>
        <p:txBody>
          <a:bodyPr vert="horz" wrap="square" lIns="91421" tIns="45710" rIns="91421" bIns="45710" rtlCol="0" anchor="t" anchorCtr="0">
            <a:noAutofit/>
          </a:bodyPr>
          <a:lstStyle/>
          <a:p>
            <a:pPr>
              <a:spcBef>
                <a:spcPct val="20000"/>
              </a:spcBef>
            </a:pPr>
            <a:r>
              <a:rPr lang="nl-NL" sz="1500" b="1">
                <a:solidFill>
                  <a:schemeClr val="bg1">
                    <a:lumMod val="65000"/>
                  </a:schemeClr>
                </a:solidFill>
                <a:latin typeface="Sofia Pro Black" pitchFamily="2" charset="77"/>
                <a:ea typeface="Assistant" charset="0"/>
                <a:cs typeface="Assistant" charset="0"/>
              </a:rPr>
              <a:t>ABCDEFGHIJKLMOPQRSTUVWXYZ</a:t>
            </a:r>
          </a:p>
          <a:p>
            <a:pPr>
              <a:spcBef>
                <a:spcPct val="20000"/>
              </a:spcBef>
            </a:pPr>
            <a:r>
              <a:rPr lang="nl-NL" sz="1500" b="1" err="1">
                <a:solidFill>
                  <a:schemeClr val="bg1">
                    <a:lumMod val="65000"/>
                  </a:schemeClr>
                </a:solidFill>
                <a:latin typeface="Sofia Pro Black" pitchFamily="2" charset="77"/>
                <a:ea typeface="Assistant" charset="0"/>
                <a:cs typeface="Assistant" charset="0"/>
              </a:rPr>
              <a:t>abcdefghijklmopqrstuvwxyz</a:t>
            </a:r>
            <a:endParaRPr lang="nl-NL" sz="1500" b="1">
              <a:solidFill>
                <a:schemeClr val="bg1">
                  <a:lumMod val="65000"/>
                </a:schemeClr>
              </a:solidFill>
              <a:latin typeface="Sofia Pro Black" pitchFamily="2" charset="77"/>
              <a:ea typeface="Assistant" charset="0"/>
              <a:cs typeface="Assistant" charset="0"/>
            </a:endParaRPr>
          </a:p>
          <a:p>
            <a:pPr>
              <a:spcBef>
                <a:spcPct val="20000"/>
              </a:spcBef>
            </a:pPr>
            <a:r>
              <a:rPr lang="nl-NL" sz="1500" b="1">
                <a:solidFill>
                  <a:schemeClr val="bg1">
                    <a:lumMod val="65000"/>
                  </a:schemeClr>
                </a:solidFill>
                <a:latin typeface="Sofia Pro Black" pitchFamily="2" charset="77"/>
                <a:ea typeface="Assistant" charset="0"/>
                <a:cs typeface="Assistant" charset="0"/>
              </a:rPr>
              <a:t>123456789(.,;:?$€&amp;@*)</a:t>
            </a:r>
          </a:p>
        </p:txBody>
      </p:sp>
      <p:sp>
        <p:nvSpPr>
          <p:cNvPr id="15" name="TextBox 14">
            <a:extLst>
              <a:ext uri="{FF2B5EF4-FFF2-40B4-BE49-F238E27FC236}">
                <a16:creationId xmlns:a16="http://schemas.microsoft.com/office/drawing/2014/main" id="{3BBA7D5F-F702-4F47-94F6-69F02620DE58}"/>
              </a:ext>
            </a:extLst>
          </p:cNvPr>
          <p:cNvSpPr txBox="1"/>
          <p:nvPr/>
        </p:nvSpPr>
        <p:spPr>
          <a:xfrm>
            <a:off x="7510174" y="832822"/>
            <a:ext cx="3734090" cy="379141"/>
          </a:xfrm>
          <a:prstGeom prst="rect">
            <a:avLst/>
          </a:prstGeom>
        </p:spPr>
        <p:txBody>
          <a:bodyPr vert="horz" wrap="square" lIns="91421" tIns="45710" rIns="91421" bIns="45710" rtlCol="0" anchor="t" anchorCtr="0">
            <a:noAutofit/>
          </a:bodyPr>
          <a:lstStyle/>
          <a:p>
            <a:pPr>
              <a:spcBef>
                <a:spcPct val="20000"/>
              </a:spcBef>
            </a:pPr>
            <a:r>
              <a:rPr lang="nl-NL" sz="1500" b="1">
                <a:solidFill>
                  <a:srgbClr val="0B2265"/>
                </a:solidFill>
                <a:latin typeface="Sofia Pro Black" pitchFamily="2" charset="77"/>
                <a:ea typeface="Assistant" charset="0"/>
                <a:cs typeface="Assistant" charset="0"/>
              </a:rPr>
              <a:t>SOFIA PRO BLACK</a:t>
            </a:r>
          </a:p>
        </p:txBody>
      </p:sp>
      <p:sp>
        <p:nvSpPr>
          <p:cNvPr id="16" name="TextBox 15">
            <a:extLst>
              <a:ext uri="{FF2B5EF4-FFF2-40B4-BE49-F238E27FC236}">
                <a16:creationId xmlns:a16="http://schemas.microsoft.com/office/drawing/2014/main" id="{0E7C57DD-C8DA-F748-B7EC-9ED68B95321F}"/>
              </a:ext>
            </a:extLst>
          </p:cNvPr>
          <p:cNvSpPr txBox="1"/>
          <p:nvPr/>
        </p:nvSpPr>
        <p:spPr>
          <a:xfrm>
            <a:off x="7510173" y="3801862"/>
            <a:ext cx="3734090" cy="1048215"/>
          </a:xfrm>
          <a:prstGeom prst="rect">
            <a:avLst/>
          </a:prstGeom>
        </p:spPr>
        <p:txBody>
          <a:bodyPr vert="horz" wrap="square" lIns="91421" tIns="45710" rIns="91421" bIns="45710" rtlCol="0" anchor="t" anchorCtr="0">
            <a:noAutofit/>
          </a:bodyPr>
          <a:lstStyle/>
          <a:p>
            <a:pPr>
              <a:spcBef>
                <a:spcPct val="20000"/>
              </a:spcBef>
            </a:pPr>
            <a:r>
              <a:rPr lang="nl-NL" sz="1500">
                <a:solidFill>
                  <a:schemeClr val="bg1">
                    <a:lumMod val="65000"/>
                  </a:schemeClr>
                </a:solidFill>
                <a:latin typeface="Sofia Pro Medium" pitchFamily="2" charset="77"/>
                <a:ea typeface="Assistant" charset="0"/>
                <a:cs typeface="Assistant" charset="0"/>
              </a:rPr>
              <a:t>ABCDEFGHIJKLMOPQRSTUVWXYZ</a:t>
            </a:r>
          </a:p>
          <a:p>
            <a:pPr>
              <a:spcBef>
                <a:spcPct val="20000"/>
              </a:spcBef>
            </a:pPr>
            <a:r>
              <a:rPr lang="nl-NL" sz="1500" err="1">
                <a:solidFill>
                  <a:schemeClr val="bg1">
                    <a:lumMod val="65000"/>
                  </a:schemeClr>
                </a:solidFill>
                <a:latin typeface="Sofia Pro Medium" pitchFamily="2" charset="77"/>
                <a:ea typeface="Assistant" charset="0"/>
                <a:cs typeface="Assistant" charset="0"/>
              </a:rPr>
              <a:t>abcdefghijklmopqrstuvwxyz</a:t>
            </a:r>
            <a:endParaRPr lang="nl-NL" sz="1500">
              <a:solidFill>
                <a:schemeClr val="bg1">
                  <a:lumMod val="65000"/>
                </a:schemeClr>
              </a:solidFill>
              <a:latin typeface="Sofia Pro Medium" pitchFamily="2" charset="77"/>
              <a:ea typeface="Assistant" charset="0"/>
              <a:cs typeface="Assistant" charset="0"/>
            </a:endParaRPr>
          </a:p>
          <a:p>
            <a:pPr>
              <a:spcBef>
                <a:spcPct val="20000"/>
              </a:spcBef>
            </a:pPr>
            <a:r>
              <a:rPr lang="nl-NL" sz="1500">
                <a:solidFill>
                  <a:schemeClr val="bg1">
                    <a:lumMod val="65000"/>
                  </a:schemeClr>
                </a:solidFill>
                <a:latin typeface="Sofia Pro Medium" pitchFamily="2" charset="77"/>
                <a:ea typeface="Assistant" charset="0"/>
                <a:cs typeface="Assistant" charset="0"/>
              </a:rPr>
              <a:t>123456789(.,;:?$€&amp;@*)</a:t>
            </a:r>
          </a:p>
        </p:txBody>
      </p:sp>
      <p:sp>
        <p:nvSpPr>
          <p:cNvPr id="17" name="TextBox 16">
            <a:extLst>
              <a:ext uri="{FF2B5EF4-FFF2-40B4-BE49-F238E27FC236}">
                <a16:creationId xmlns:a16="http://schemas.microsoft.com/office/drawing/2014/main" id="{AEC71AE1-7814-EB46-A21E-130FA630DD8B}"/>
              </a:ext>
            </a:extLst>
          </p:cNvPr>
          <p:cNvSpPr txBox="1"/>
          <p:nvPr/>
        </p:nvSpPr>
        <p:spPr>
          <a:xfrm>
            <a:off x="7510174" y="3500781"/>
            <a:ext cx="3734090" cy="379141"/>
          </a:xfrm>
          <a:prstGeom prst="rect">
            <a:avLst/>
          </a:prstGeom>
        </p:spPr>
        <p:txBody>
          <a:bodyPr vert="horz" wrap="square" lIns="91421" tIns="45710" rIns="91421" bIns="45710" rtlCol="0" anchor="t" anchorCtr="0">
            <a:noAutofit/>
          </a:bodyPr>
          <a:lstStyle/>
          <a:p>
            <a:pPr>
              <a:spcBef>
                <a:spcPct val="20000"/>
              </a:spcBef>
            </a:pPr>
            <a:r>
              <a:rPr lang="nl-NL" sz="1500">
                <a:solidFill>
                  <a:srgbClr val="0B2265"/>
                </a:solidFill>
                <a:latin typeface="Sofia Pro Medium" pitchFamily="2" charset="77"/>
                <a:ea typeface="Assistant" charset="0"/>
                <a:cs typeface="Assistant" charset="0"/>
              </a:rPr>
              <a:t>SOFIA PRO MEDIUM</a:t>
            </a:r>
          </a:p>
        </p:txBody>
      </p:sp>
      <p:sp>
        <p:nvSpPr>
          <p:cNvPr id="22" name="TextBox 21">
            <a:extLst>
              <a:ext uri="{FF2B5EF4-FFF2-40B4-BE49-F238E27FC236}">
                <a16:creationId xmlns:a16="http://schemas.microsoft.com/office/drawing/2014/main" id="{45CA2E26-9092-5B44-B2AE-7C01E2E122A2}"/>
              </a:ext>
            </a:extLst>
          </p:cNvPr>
          <p:cNvSpPr txBox="1"/>
          <p:nvPr/>
        </p:nvSpPr>
        <p:spPr>
          <a:xfrm>
            <a:off x="7510173" y="2459655"/>
            <a:ext cx="3734090" cy="1048215"/>
          </a:xfrm>
          <a:prstGeom prst="rect">
            <a:avLst/>
          </a:prstGeom>
        </p:spPr>
        <p:txBody>
          <a:bodyPr vert="horz" wrap="square" lIns="91421" tIns="45710" rIns="91421" bIns="45710" rtlCol="0" anchor="t" anchorCtr="0">
            <a:noAutofit/>
          </a:bodyPr>
          <a:lstStyle/>
          <a:p>
            <a:pPr>
              <a:spcBef>
                <a:spcPct val="20000"/>
              </a:spcBef>
            </a:pPr>
            <a:r>
              <a:rPr lang="nl-NL" sz="1500" b="1">
                <a:solidFill>
                  <a:schemeClr val="bg1">
                    <a:lumMod val="65000"/>
                  </a:schemeClr>
                </a:solidFill>
                <a:latin typeface="Sofia Pro" pitchFamily="2" charset="77"/>
                <a:ea typeface="Assistant" charset="0"/>
                <a:cs typeface="Assistant" charset="0"/>
              </a:rPr>
              <a:t>ABCDEFGHIJKLMOPQRSTUVWXYZ</a:t>
            </a:r>
          </a:p>
          <a:p>
            <a:pPr>
              <a:spcBef>
                <a:spcPct val="20000"/>
              </a:spcBef>
            </a:pPr>
            <a:r>
              <a:rPr lang="nl-NL" sz="1500" b="1" err="1">
                <a:solidFill>
                  <a:schemeClr val="bg1">
                    <a:lumMod val="65000"/>
                  </a:schemeClr>
                </a:solidFill>
                <a:latin typeface="Sofia Pro" pitchFamily="2" charset="77"/>
                <a:ea typeface="Assistant" charset="0"/>
                <a:cs typeface="Assistant" charset="0"/>
              </a:rPr>
              <a:t>abcdefghijklmopqrstuvwxyz</a:t>
            </a:r>
            <a:endParaRPr lang="nl-NL" sz="1500" b="1">
              <a:solidFill>
                <a:schemeClr val="bg1">
                  <a:lumMod val="65000"/>
                </a:schemeClr>
              </a:solidFill>
              <a:latin typeface="Sofia Pro" pitchFamily="2" charset="77"/>
              <a:ea typeface="Assistant" charset="0"/>
              <a:cs typeface="Assistant" charset="0"/>
            </a:endParaRPr>
          </a:p>
          <a:p>
            <a:pPr>
              <a:spcBef>
                <a:spcPct val="20000"/>
              </a:spcBef>
            </a:pPr>
            <a:r>
              <a:rPr lang="nl-NL" sz="1500" b="1">
                <a:solidFill>
                  <a:schemeClr val="bg1">
                    <a:lumMod val="65000"/>
                  </a:schemeClr>
                </a:solidFill>
                <a:latin typeface="Sofia Pro" pitchFamily="2" charset="77"/>
                <a:ea typeface="Assistant" charset="0"/>
                <a:cs typeface="Assistant" charset="0"/>
              </a:rPr>
              <a:t>123456789(.,;:?$€&amp;@*)</a:t>
            </a:r>
          </a:p>
        </p:txBody>
      </p:sp>
      <p:sp>
        <p:nvSpPr>
          <p:cNvPr id="23" name="TextBox 22">
            <a:extLst>
              <a:ext uri="{FF2B5EF4-FFF2-40B4-BE49-F238E27FC236}">
                <a16:creationId xmlns:a16="http://schemas.microsoft.com/office/drawing/2014/main" id="{72F7774E-C086-6A43-BB0E-266B6D2D09A0}"/>
              </a:ext>
            </a:extLst>
          </p:cNvPr>
          <p:cNvSpPr txBox="1"/>
          <p:nvPr/>
        </p:nvSpPr>
        <p:spPr>
          <a:xfrm>
            <a:off x="7510174" y="2158574"/>
            <a:ext cx="3734090" cy="379141"/>
          </a:xfrm>
          <a:prstGeom prst="rect">
            <a:avLst/>
          </a:prstGeom>
        </p:spPr>
        <p:txBody>
          <a:bodyPr vert="horz" wrap="square" lIns="91421" tIns="45710" rIns="91421" bIns="45710" rtlCol="0" anchor="t" anchorCtr="0">
            <a:noAutofit/>
          </a:bodyPr>
          <a:lstStyle/>
          <a:p>
            <a:pPr>
              <a:spcBef>
                <a:spcPct val="20000"/>
              </a:spcBef>
            </a:pPr>
            <a:r>
              <a:rPr lang="nl-NL" sz="1500" b="1">
                <a:solidFill>
                  <a:srgbClr val="0B2265"/>
                </a:solidFill>
                <a:latin typeface="Sofia Pro" pitchFamily="2" charset="77"/>
                <a:ea typeface="Assistant" charset="0"/>
                <a:cs typeface="Assistant" charset="0"/>
              </a:rPr>
              <a:t>SOFIA PRO BOLD</a:t>
            </a:r>
          </a:p>
        </p:txBody>
      </p:sp>
      <p:sp>
        <p:nvSpPr>
          <p:cNvPr id="24" name="TextBox 23">
            <a:extLst>
              <a:ext uri="{FF2B5EF4-FFF2-40B4-BE49-F238E27FC236}">
                <a16:creationId xmlns:a16="http://schemas.microsoft.com/office/drawing/2014/main" id="{F5784136-CF3C-FE40-925E-ADBC94F42ABF}"/>
              </a:ext>
            </a:extLst>
          </p:cNvPr>
          <p:cNvSpPr txBox="1"/>
          <p:nvPr/>
        </p:nvSpPr>
        <p:spPr>
          <a:xfrm>
            <a:off x="7510173" y="5144069"/>
            <a:ext cx="3734090" cy="1048215"/>
          </a:xfrm>
          <a:prstGeom prst="rect">
            <a:avLst/>
          </a:prstGeom>
        </p:spPr>
        <p:txBody>
          <a:bodyPr vert="horz" wrap="square" lIns="91421" tIns="45710" rIns="91421" bIns="45710" rtlCol="0" anchor="t" anchorCtr="0">
            <a:noAutofit/>
          </a:bodyPr>
          <a:lstStyle/>
          <a:p>
            <a:pPr>
              <a:spcBef>
                <a:spcPct val="20000"/>
              </a:spcBef>
            </a:pPr>
            <a:r>
              <a:rPr lang="nl-NL" sz="1500">
                <a:solidFill>
                  <a:schemeClr val="bg1">
                    <a:lumMod val="65000"/>
                  </a:schemeClr>
                </a:solidFill>
                <a:latin typeface="Sofia Pro Light" pitchFamily="2" charset="77"/>
                <a:ea typeface="Assistant" charset="0"/>
                <a:cs typeface="Assistant" charset="0"/>
              </a:rPr>
              <a:t>ABCDEFGHIJKLMOPQRSTUVWXYZ</a:t>
            </a:r>
          </a:p>
          <a:p>
            <a:pPr>
              <a:spcBef>
                <a:spcPct val="20000"/>
              </a:spcBef>
            </a:pPr>
            <a:r>
              <a:rPr lang="nl-NL" sz="1500" err="1">
                <a:solidFill>
                  <a:schemeClr val="bg1">
                    <a:lumMod val="65000"/>
                  </a:schemeClr>
                </a:solidFill>
                <a:latin typeface="Sofia Pro Light" pitchFamily="2" charset="77"/>
                <a:ea typeface="Assistant" charset="0"/>
                <a:cs typeface="Assistant" charset="0"/>
              </a:rPr>
              <a:t>abcdefghijklmopqrstuvwxyz</a:t>
            </a:r>
            <a:endParaRPr lang="nl-NL" sz="1500">
              <a:solidFill>
                <a:schemeClr val="bg1">
                  <a:lumMod val="65000"/>
                </a:schemeClr>
              </a:solidFill>
              <a:latin typeface="Sofia Pro Light" pitchFamily="2" charset="77"/>
              <a:ea typeface="Assistant" charset="0"/>
              <a:cs typeface="Assistant" charset="0"/>
            </a:endParaRPr>
          </a:p>
          <a:p>
            <a:pPr>
              <a:spcBef>
                <a:spcPct val="20000"/>
              </a:spcBef>
            </a:pPr>
            <a:r>
              <a:rPr lang="nl-NL" sz="1500">
                <a:solidFill>
                  <a:schemeClr val="bg1">
                    <a:lumMod val="65000"/>
                  </a:schemeClr>
                </a:solidFill>
                <a:latin typeface="Sofia Pro Light" pitchFamily="2" charset="77"/>
                <a:ea typeface="Assistant" charset="0"/>
                <a:cs typeface="Assistant" charset="0"/>
              </a:rPr>
              <a:t>123456789(.,;:?$€&amp;@*)</a:t>
            </a:r>
          </a:p>
        </p:txBody>
      </p:sp>
      <p:sp>
        <p:nvSpPr>
          <p:cNvPr id="25" name="TextBox 24">
            <a:extLst>
              <a:ext uri="{FF2B5EF4-FFF2-40B4-BE49-F238E27FC236}">
                <a16:creationId xmlns:a16="http://schemas.microsoft.com/office/drawing/2014/main" id="{1460CD6B-F583-7C45-BF6D-D47E3AA9EE13}"/>
              </a:ext>
            </a:extLst>
          </p:cNvPr>
          <p:cNvSpPr txBox="1"/>
          <p:nvPr/>
        </p:nvSpPr>
        <p:spPr>
          <a:xfrm>
            <a:off x="7510174" y="4842988"/>
            <a:ext cx="3734090" cy="379141"/>
          </a:xfrm>
          <a:prstGeom prst="rect">
            <a:avLst/>
          </a:prstGeom>
        </p:spPr>
        <p:txBody>
          <a:bodyPr vert="horz" wrap="square" lIns="91421" tIns="45710" rIns="91421" bIns="45710" rtlCol="0" anchor="t" anchorCtr="0">
            <a:noAutofit/>
          </a:bodyPr>
          <a:lstStyle/>
          <a:p>
            <a:pPr>
              <a:spcBef>
                <a:spcPct val="20000"/>
              </a:spcBef>
            </a:pPr>
            <a:r>
              <a:rPr lang="nl-NL" sz="1500">
                <a:solidFill>
                  <a:srgbClr val="0B2265"/>
                </a:solidFill>
                <a:latin typeface="Sofia Pro Light" pitchFamily="2" charset="77"/>
                <a:ea typeface="Assistant" charset="0"/>
                <a:cs typeface="Assistant" charset="0"/>
              </a:rPr>
              <a:t>SOFIA PRO LIGHT</a:t>
            </a:r>
          </a:p>
        </p:txBody>
      </p:sp>
      <p:sp>
        <p:nvSpPr>
          <p:cNvPr id="26" name="TextBox 25">
            <a:extLst>
              <a:ext uri="{FF2B5EF4-FFF2-40B4-BE49-F238E27FC236}">
                <a16:creationId xmlns:a16="http://schemas.microsoft.com/office/drawing/2014/main" id="{0D057615-0A4A-4C4D-BCD6-3C1EF579EC35}"/>
              </a:ext>
            </a:extLst>
          </p:cNvPr>
          <p:cNvSpPr txBox="1"/>
          <p:nvPr/>
        </p:nvSpPr>
        <p:spPr>
          <a:xfrm>
            <a:off x="830594" y="1524694"/>
            <a:ext cx="5759777" cy="3199706"/>
          </a:xfrm>
          <a:prstGeom prst="rect">
            <a:avLst/>
          </a:prstGeom>
        </p:spPr>
        <p:txBody>
          <a:bodyPr vert="horz" wrap="square" lIns="91421" tIns="45710" rIns="91421" bIns="45710" rtlCol="0" anchor="t" anchorCtr="0">
            <a:noAutofit/>
          </a:bodyPr>
          <a:lstStyle/>
          <a:p>
            <a:pPr>
              <a:spcBef>
                <a:spcPct val="20000"/>
              </a:spcBef>
            </a:pPr>
            <a:r>
              <a:rPr lang="nl-NL" sz="4500" b="1">
                <a:solidFill>
                  <a:srgbClr val="0B2265"/>
                </a:solidFill>
                <a:latin typeface="Sofia Pro Black" pitchFamily="2" charset="77"/>
                <a:ea typeface="Assistant" charset="0"/>
                <a:cs typeface="Assistant" charset="0"/>
              </a:rPr>
              <a:t>Sofia Pro Black is </a:t>
            </a:r>
            <a:r>
              <a:rPr lang="nl-NL" sz="4500" b="1" err="1">
                <a:solidFill>
                  <a:srgbClr val="0B2265"/>
                </a:solidFill>
                <a:latin typeface="Sofia Pro Black" pitchFamily="2" charset="77"/>
                <a:ea typeface="Assistant" charset="0"/>
                <a:cs typeface="Assistant" charset="0"/>
              </a:rPr>
              <a:t>used</a:t>
            </a:r>
            <a:r>
              <a:rPr lang="nl-NL" sz="4500" b="1">
                <a:solidFill>
                  <a:srgbClr val="0B2265"/>
                </a:solidFill>
                <a:latin typeface="Sofia Pro Black" pitchFamily="2" charset="77"/>
                <a:ea typeface="Assistant" charset="0"/>
                <a:cs typeface="Assistant" charset="0"/>
              </a:rPr>
              <a:t> </a:t>
            </a:r>
            <a:r>
              <a:rPr lang="nl-NL" sz="4500" b="1" err="1">
                <a:solidFill>
                  <a:srgbClr val="0B2265"/>
                </a:solidFill>
                <a:latin typeface="Sofia Pro Black" pitchFamily="2" charset="77"/>
                <a:ea typeface="Assistant" charset="0"/>
                <a:cs typeface="Assistant" charset="0"/>
              </a:rPr>
              <a:t>for</a:t>
            </a:r>
            <a:r>
              <a:rPr lang="nl-NL" sz="4500" b="1">
                <a:solidFill>
                  <a:srgbClr val="0B2265"/>
                </a:solidFill>
                <a:latin typeface="Sofia Pro Black" pitchFamily="2" charset="77"/>
                <a:ea typeface="Assistant" charset="0"/>
                <a:cs typeface="Assistant" charset="0"/>
              </a:rPr>
              <a:t> </a:t>
            </a:r>
            <a:r>
              <a:rPr lang="nl-NL" sz="4500" b="1" err="1">
                <a:solidFill>
                  <a:srgbClr val="0B2265"/>
                </a:solidFill>
                <a:latin typeface="Sofia Pro Black" pitchFamily="2" charset="77"/>
                <a:ea typeface="Assistant" charset="0"/>
                <a:cs typeface="Assistant" charset="0"/>
              </a:rPr>
              <a:t>huge</a:t>
            </a:r>
            <a:r>
              <a:rPr lang="nl-NL" sz="4500" b="1">
                <a:solidFill>
                  <a:srgbClr val="0B2265"/>
                </a:solidFill>
                <a:latin typeface="Sofia Pro Black" pitchFamily="2" charset="77"/>
                <a:ea typeface="Assistant" charset="0"/>
                <a:cs typeface="Assistant" charset="0"/>
              </a:rPr>
              <a:t> </a:t>
            </a:r>
            <a:r>
              <a:rPr lang="nl-NL" sz="4500" b="1" err="1">
                <a:solidFill>
                  <a:srgbClr val="0B2265"/>
                </a:solidFill>
                <a:latin typeface="Sofia Pro Black" pitchFamily="2" charset="77"/>
                <a:ea typeface="Assistant" charset="0"/>
                <a:cs typeface="Assistant" charset="0"/>
              </a:rPr>
              <a:t>titles</a:t>
            </a:r>
            <a:endParaRPr lang="nl-NL" sz="4500" b="1">
              <a:solidFill>
                <a:srgbClr val="0B2265"/>
              </a:solidFill>
              <a:latin typeface="Sofia Pro Black" pitchFamily="2" charset="77"/>
              <a:ea typeface="Assistant" charset="0"/>
              <a:cs typeface="Assistant" charset="0"/>
            </a:endParaRPr>
          </a:p>
          <a:p>
            <a:pPr>
              <a:spcBef>
                <a:spcPct val="20000"/>
              </a:spcBef>
            </a:pPr>
            <a:r>
              <a:rPr lang="nl-NL" sz="3000" b="1">
                <a:solidFill>
                  <a:srgbClr val="0B2265"/>
                </a:solidFill>
                <a:latin typeface="Sofia Pro Black" pitchFamily="2" charset="77"/>
                <a:ea typeface="Assistant" charset="0"/>
                <a:cs typeface="Assistant" charset="0"/>
              </a:rPr>
              <a:t>Sofia Pro </a:t>
            </a:r>
            <a:r>
              <a:rPr lang="nl-NL" sz="3000" b="1" err="1">
                <a:solidFill>
                  <a:srgbClr val="0B2265"/>
                </a:solidFill>
                <a:latin typeface="Sofia Pro Black" pitchFamily="2" charset="77"/>
                <a:ea typeface="Assistant" charset="0"/>
                <a:cs typeface="Assistant" charset="0"/>
              </a:rPr>
              <a:t>Bold</a:t>
            </a:r>
            <a:r>
              <a:rPr lang="nl-NL" sz="3000" b="1">
                <a:solidFill>
                  <a:srgbClr val="0B2265"/>
                </a:solidFill>
                <a:latin typeface="Sofia Pro Black" pitchFamily="2" charset="77"/>
                <a:ea typeface="Assistant" charset="0"/>
                <a:cs typeface="Assistant" charset="0"/>
              </a:rPr>
              <a:t> is </a:t>
            </a:r>
            <a:r>
              <a:rPr lang="nl-NL" sz="3000" b="1" err="1">
                <a:solidFill>
                  <a:srgbClr val="0B2265"/>
                </a:solidFill>
                <a:latin typeface="Sofia Pro Black" pitchFamily="2" charset="77"/>
                <a:ea typeface="Assistant" charset="0"/>
                <a:cs typeface="Assistant" charset="0"/>
              </a:rPr>
              <a:t>used</a:t>
            </a:r>
            <a:r>
              <a:rPr lang="nl-NL" sz="3000" b="1">
                <a:solidFill>
                  <a:srgbClr val="0B2265"/>
                </a:solidFill>
                <a:latin typeface="Sofia Pro Black" pitchFamily="2" charset="77"/>
                <a:ea typeface="Assistant" charset="0"/>
                <a:cs typeface="Assistant" charset="0"/>
              </a:rPr>
              <a:t> </a:t>
            </a:r>
            <a:br>
              <a:rPr lang="nl-NL" sz="3000" b="1">
                <a:solidFill>
                  <a:srgbClr val="0B2265"/>
                </a:solidFill>
                <a:latin typeface="Sofia Pro Black" pitchFamily="2" charset="77"/>
                <a:ea typeface="Assistant" charset="0"/>
                <a:cs typeface="Assistant" charset="0"/>
              </a:rPr>
            </a:br>
            <a:r>
              <a:rPr lang="nl-NL" sz="3000" b="1" err="1">
                <a:solidFill>
                  <a:srgbClr val="0B2265"/>
                </a:solidFill>
                <a:latin typeface="Sofia Pro Black" pitchFamily="2" charset="77"/>
                <a:ea typeface="Assistant" charset="0"/>
                <a:cs typeface="Assistant" charset="0"/>
              </a:rPr>
              <a:t>for</a:t>
            </a:r>
            <a:r>
              <a:rPr lang="nl-NL" sz="3000" b="1">
                <a:solidFill>
                  <a:srgbClr val="0B2265"/>
                </a:solidFill>
                <a:latin typeface="Sofia Pro Black" pitchFamily="2" charset="77"/>
                <a:ea typeface="Assistant" charset="0"/>
                <a:cs typeface="Assistant" charset="0"/>
              </a:rPr>
              <a:t> </a:t>
            </a:r>
            <a:r>
              <a:rPr lang="nl-NL" sz="3000" b="1" err="1">
                <a:solidFill>
                  <a:srgbClr val="0B2265"/>
                </a:solidFill>
                <a:latin typeface="Sofia Pro Black" pitchFamily="2" charset="77"/>
                <a:ea typeface="Assistant" charset="0"/>
                <a:cs typeface="Assistant" charset="0"/>
              </a:rPr>
              <a:t>rather</a:t>
            </a:r>
            <a:r>
              <a:rPr lang="nl-NL" sz="3000" b="1">
                <a:solidFill>
                  <a:srgbClr val="0B2265"/>
                </a:solidFill>
                <a:latin typeface="Sofia Pro Black" pitchFamily="2" charset="77"/>
                <a:ea typeface="Assistant" charset="0"/>
                <a:cs typeface="Assistant" charset="0"/>
              </a:rPr>
              <a:t> big </a:t>
            </a:r>
            <a:r>
              <a:rPr lang="nl-NL" sz="3000" b="1" err="1">
                <a:solidFill>
                  <a:srgbClr val="0B2265"/>
                </a:solidFill>
                <a:latin typeface="Sofia Pro Black" pitchFamily="2" charset="77"/>
                <a:ea typeface="Assistant" charset="0"/>
                <a:cs typeface="Assistant" charset="0"/>
              </a:rPr>
              <a:t>titles</a:t>
            </a:r>
            <a:endParaRPr lang="nl-NL" sz="3000" b="1">
              <a:solidFill>
                <a:srgbClr val="0B2265"/>
              </a:solidFill>
              <a:latin typeface="Sofia Pro Black" pitchFamily="2" charset="77"/>
              <a:ea typeface="Assistant" charset="0"/>
              <a:cs typeface="Assistant" charset="0"/>
            </a:endParaRPr>
          </a:p>
          <a:p>
            <a:pPr>
              <a:spcBef>
                <a:spcPct val="20000"/>
              </a:spcBef>
            </a:pPr>
            <a:r>
              <a:rPr lang="nl-NL" sz="1800">
                <a:solidFill>
                  <a:schemeClr val="bg1">
                    <a:lumMod val="50000"/>
                  </a:schemeClr>
                </a:solidFill>
                <a:latin typeface="Sofia Pro Medium" pitchFamily="2" charset="77"/>
                <a:ea typeface="Assistant" charset="0"/>
                <a:cs typeface="Assistant" charset="0"/>
              </a:rPr>
              <a:t>Sofia Pro Medium </a:t>
            </a:r>
            <a:r>
              <a:rPr lang="nl-NL" sz="1800" err="1">
                <a:solidFill>
                  <a:schemeClr val="bg1">
                    <a:lumMod val="50000"/>
                  </a:schemeClr>
                </a:solidFill>
                <a:latin typeface="Sofia Pro Medium" pitchFamily="2" charset="77"/>
                <a:ea typeface="Assistant" charset="0"/>
                <a:cs typeface="Assistant" charset="0"/>
              </a:rPr>
              <a:t>for</a:t>
            </a:r>
            <a:r>
              <a:rPr lang="nl-NL" sz="1800">
                <a:solidFill>
                  <a:schemeClr val="bg1">
                    <a:lumMod val="50000"/>
                  </a:schemeClr>
                </a:solidFill>
                <a:latin typeface="Sofia Pro Medium" pitchFamily="2" charset="77"/>
                <a:ea typeface="Assistant" charset="0"/>
                <a:cs typeface="Assistant" charset="0"/>
              </a:rPr>
              <a:t> </a:t>
            </a:r>
            <a:r>
              <a:rPr lang="nl-NL" sz="1800" err="1">
                <a:solidFill>
                  <a:schemeClr val="bg1">
                    <a:lumMod val="50000"/>
                  </a:schemeClr>
                </a:solidFill>
                <a:latin typeface="Sofia Pro Medium" pitchFamily="2" charset="77"/>
                <a:ea typeface="Assistant" charset="0"/>
                <a:cs typeface="Assistant" charset="0"/>
              </a:rPr>
              <a:t>subtitles</a:t>
            </a:r>
            <a:endParaRPr lang="nl-NL" sz="1800">
              <a:solidFill>
                <a:schemeClr val="bg1">
                  <a:lumMod val="50000"/>
                </a:schemeClr>
              </a:solidFill>
              <a:latin typeface="Sofia Pro Medium" pitchFamily="2" charset="77"/>
              <a:ea typeface="Assistant" charset="0"/>
              <a:cs typeface="Assistant" charset="0"/>
            </a:endParaRPr>
          </a:p>
          <a:p>
            <a:pPr>
              <a:spcBef>
                <a:spcPct val="20000"/>
              </a:spcBef>
            </a:pPr>
            <a:r>
              <a:rPr lang="nl-NL" sz="1800">
                <a:solidFill>
                  <a:schemeClr val="bg1">
                    <a:lumMod val="50000"/>
                  </a:schemeClr>
                </a:solidFill>
                <a:latin typeface="Sofia Pro Light" pitchFamily="2" charset="77"/>
                <a:ea typeface="Assistant" charset="0"/>
                <a:cs typeface="Assistant" charset="0"/>
              </a:rPr>
              <a:t>Sofia Pro Light </a:t>
            </a:r>
            <a:r>
              <a:rPr lang="nl-NL" sz="1800" err="1">
                <a:solidFill>
                  <a:schemeClr val="bg1">
                    <a:lumMod val="50000"/>
                  </a:schemeClr>
                </a:solidFill>
                <a:latin typeface="Sofia Pro Light" pitchFamily="2" charset="77"/>
                <a:ea typeface="Assistant" charset="0"/>
                <a:cs typeface="Assistant" charset="0"/>
              </a:rPr>
              <a:t>for</a:t>
            </a:r>
            <a:r>
              <a:rPr lang="nl-NL" sz="1800">
                <a:solidFill>
                  <a:schemeClr val="bg1">
                    <a:lumMod val="50000"/>
                  </a:schemeClr>
                </a:solidFill>
                <a:latin typeface="Sofia Pro Light" pitchFamily="2" charset="77"/>
                <a:ea typeface="Assistant" charset="0"/>
                <a:cs typeface="Assistant" charset="0"/>
              </a:rPr>
              <a:t> </a:t>
            </a:r>
            <a:r>
              <a:rPr lang="nl-NL" sz="1800" err="1">
                <a:solidFill>
                  <a:schemeClr val="bg1">
                    <a:lumMod val="50000"/>
                  </a:schemeClr>
                </a:solidFill>
                <a:latin typeface="Sofia Pro Light" pitchFamily="2" charset="77"/>
                <a:ea typeface="Assistant" charset="0"/>
                <a:cs typeface="Assistant" charset="0"/>
              </a:rPr>
              <a:t>bodycopy</a:t>
            </a:r>
            <a:endParaRPr lang="nl-NL" sz="1800">
              <a:solidFill>
                <a:schemeClr val="bg1">
                  <a:lumMod val="50000"/>
                </a:schemeClr>
              </a:solidFill>
              <a:latin typeface="Sofia Pro Light" pitchFamily="2" charset="77"/>
              <a:ea typeface="Assistant" charset="0"/>
              <a:cs typeface="Assistant" charset="0"/>
            </a:endParaRPr>
          </a:p>
        </p:txBody>
      </p:sp>
      <p:sp>
        <p:nvSpPr>
          <p:cNvPr id="27" name="TextBox 26">
            <a:extLst>
              <a:ext uri="{FF2B5EF4-FFF2-40B4-BE49-F238E27FC236}">
                <a16:creationId xmlns:a16="http://schemas.microsoft.com/office/drawing/2014/main" id="{38C54526-D939-2F42-A36A-081B8A4A5FCD}"/>
              </a:ext>
            </a:extLst>
          </p:cNvPr>
          <p:cNvSpPr txBox="1"/>
          <p:nvPr/>
        </p:nvSpPr>
        <p:spPr>
          <a:xfrm>
            <a:off x="830595" y="5113978"/>
            <a:ext cx="4432782" cy="911041"/>
          </a:xfrm>
          <a:prstGeom prst="rect">
            <a:avLst/>
          </a:prstGeom>
        </p:spPr>
        <p:txBody>
          <a:bodyPr vert="horz" wrap="square" lIns="91421" tIns="45710" rIns="91421" bIns="45710" rtlCol="0" anchor="t" anchorCtr="0">
            <a:noAutofit/>
          </a:bodyPr>
          <a:lstStyle/>
          <a:p>
            <a:pPr>
              <a:spcBef>
                <a:spcPct val="20000"/>
              </a:spcBef>
            </a:pPr>
            <a:r>
              <a:rPr lang="nl-NL" sz="2000" b="1" err="1">
                <a:solidFill>
                  <a:srgbClr val="0B2265"/>
                </a:solidFill>
                <a:latin typeface="Arial" panose="020B0604020202020204" pitchFamily="34" charset="0"/>
                <a:ea typeface="Assistant" charset="0"/>
                <a:cs typeface="Arial" panose="020B0604020202020204" pitchFamily="34" charset="0"/>
              </a:rPr>
              <a:t>Arial</a:t>
            </a:r>
            <a:r>
              <a:rPr lang="nl-NL" sz="2000" b="1">
                <a:solidFill>
                  <a:srgbClr val="0B2265"/>
                </a:solidFill>
                <a:latin typeface="Arial" panose="020B0604020202020204" pitchFamily="34" charset="0"/>
                <a:ea typeface="Assistant" charset="0"/>
                <a:cs typeface="Arial" panose="020B0604020202020204" pitchFamily="34" charset="0"/>
              </a:rPr>
              <a:t> as </a:t>
            </a:r>
            <a:r>
              <a:rPr lang="nl-NL" sz="2000" b="1" err="1">
                <a:solidFill>
                  <a:srgbClr val="0B2265"/>
                </a:solidFill>
                <a:latin typeface="Arial" panose="020B0604020202020204" pitchFamily="34" charset="0"/>
                <a:ea typeface="Assistant" charset="0"/>
                <a:cs typeface="Arial" panose="020B0604020202020204" pitchFamily="34" charset="0"/>
              </a:rPr>
              <a:t>fallback</a:t>
            </a:r>
            <a:r>
              <a:rPr lang="nl-NL" sz="2000" b="1">
                <a:solidFill>
                  <a:srgbClr val="0B2265"/>
                </a:solidFill>
                <a:latin typeface="Arial" panose="020B0604020202020204" pitchFamily="34" charset="0"/>
                <a:ea typeface="Assistant" charset="0"/>
                <a:cs typeface="Arial" panose="020B0604020202020204" pitchFamily="34" charset="0"/>
              </a:rPr>
              <a:t> font</a:t>
            </a:r>
          </a:p>
          <a:p>
            <a:pPr>
              <a:spcBef>
                <a:spcPct val="20000"/>
              </a:spcBef>
            </a:pPr>
            <a:r>
              <a:rPr lang="en-US" sz="1500">
                <a:solidFill>
                  <a:schemeClr val="bg1">
                    <a:lumMod val="50000"/>
                  </a:schemeClr>
                </a:solidFill>
                <a:latin typeface="Arial" panose="020B0604020202020204" pitchFamily="34" charset="0"/>
                <a:cs typeface="Arial" panose="020B0604020202020204" pitchFamily="34" charset="0"/>
              </a:rPr>
              <a:t>In case the Sofia Pro font should not be available, you can use Arial as a fallback font.</a:t>
            </a:r>
          </a:p>
        </p:txBody>
      </p:sp>
    </p:spTree>
    <p:extLst>
      <p:ext uri="{BB962C8B-B14F-4D97-AF65-F5344CB8AC3E}">
        <p14:creationId xmlns:p14="http://schemas.microsoft.com/office/powerpoint/2010/main" val="408974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C64E0B-DDDF-EE47-AA69-780AD74E8498}"/>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LOGOS AND HOW TO USE THEM</a:t>
            </a:r>
            <a:r>
              <a:rPr lang="nl-BE" sz="2000" b="1" spc="0">
                <a:latin typeface="Sofia Pro" pitchFamily="2" charset="77"/>
              </a:rPr>
              <a:t> </a:t>
            </a:r>
          </a:p>
        </p:txBody>
      </p:sp>
      <p:sp>
        <p:nvSpPr>
          <p:cNvPr id="5" name="Rectangle 4">
            <a:extLst>
              <a:ext uri="{FF2B5EF4-FFF2-40B4-BE49-F238E27FC236}">
                <a16:creationId xmlns:a16="http://schemas.microsoft.com/office/drawing/2014/main" id="{7208B0AE-0346-DD46-8280-356CDF025468}"/>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cxnSp>
        <p:nvCxnSpPr>
          <p:cNvPr id="6" name="Straight Connector 5">
            <a:extLst>
              <a:ext uri="{FF2B5EF4-FFF2-40B4-BE49-F238E27FC236}">
                <a16:creationId xmlns:a16="http://schemas.microsoft.com/office/drawing/2014/main" id="{54F2C2E4-206B-4D44-96FA-356C452CDB6A}"/>
              </a:ext>
            </a:extLst>
          </p:cNvPr>
          <p:cNvCxnSpPr>
            <a:cxnSpLocks/>
          </p:cNvCxnSpPr>
          <p:nvPr/>
        </p:nvCxnSpPr>
        <p:spPr>
          <a:xfrm>
            <a:off x="928688" y="1091382"/>
            <a:ext cx="3783989"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F43FB8F8-0738-284D-88F5-CC44277B6041}"/>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8" name="TextBox 7">
            <a:extLst>
              <a:ext uri="{FF2B5EF4-FFF2-40B4-BE49-F238E27FC236}">
                <a16:creationId xmlns:a16="http://schemas.microsoft.com/office/drawing/2014/main" id="{4B958D76-FC81-9C44-94EE-31D6B1462878}"/>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8</a:t>
            </a:r>
          </a:p>
        </p:txBody>
      </p:sp>
      <p:pic>
        <p:nvPicPr>
          <p:cNvPr id="9" name="Picture 8">
            <a:extLst>
              <a:ext uri="{FF2B5EF4-FFF2-40B4-BE49-F238E27FC236}">
                <a16:creationId xmlns:a16="http://schemas.microsoft.com/office/drawing/2014/main" id="{8F9F3F56-220C-8D4D-B9E5-577523DAEECD}"/>
              </a:ext>
            </a:extLst>
          </p:cNvPr>
          <p:cNvPicPr>
            <a:picLocks noChangeAspect="1"/>
          </p:cNvPicPr>
          <p:nvPr/>
        </p:nvPicPr>
        <p:blipFill>
          <a:blip r:embed="rId3"/>
          <a:srcRect t="31" b="31"/>
          <a:stretch/>
        </p:blipFill>
        <p:spPr>
          <a:xfrm>
            <a:off x="3173167" y="1845280"/>
            <a:ext cx="5849548" cy="3164400"/>
          </a:xfrm>
          <a:prstGeom prst="rect">
            <a:avLst/>
          </a:prstGeom>
        </p:spPr>
      </p:pic>
      <p:sp>
        <p:nvSpPr>
          <p:cNvPr id="12" name="Text Placeholder 2">
            <a:extLst>
              <a:ext uri="{FF2B5EF4-FFF2-40B4-BE49-F238E27FC236}">
                <a16:creationId xmlns:a16="http://schemas.microsoft.com/office/drawing/2014/main" id="{41B912A9-2882-FF44-818E-17B0A36F5B51}"/>
              </a:ext>
            </a:extLst>
          </p:cNvPr>
          <p:cNvSpPr txBox="1">
            <a:spLocks/>
          </p:cNvSpPr>
          <p:nvPr/>
        </p:nvSpPr>
        <p:spPr>
          <a:xfrm>
            <a:off x="3173167" y="5192754"/>
            <a:ext cx="1912579" cy="517175"/>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200" spc="0">
                <a:solidFill>
                  <a:schemeClr val="bg1">
                    <a:lumMod val="50000"/>
                  </a:schemeClr>
                </a:solidFill>
                <a:latin typeface="Sofia Pro Light" pitchFamily="2" charset="77"/>
              </a:rPr>
              <a:t>Payconiq by </a:t>
            </a:r>
            <a:r>
              <a:rPr lang="en-US" sz="1200" spc="0" err="1">
                <a:solidFill>
                  <a:schemeClr val="bg1">
                    <a:lumMod val="50000"/>
                  </a:schemeClr>
                </a:solidFill>
                <a:latin typeface="Sofia Pro Light" pitchFamily="2" charset="77"/>
              </a:rPr>
              <a:t>Bancontact</a:t>
            </a:r>
            <a:r>
              <a:rPr lang="en-US" sz="1200" spc="0">
                <a:solidFill>
                  <a:schemeClr val="bg1">
                    <a:lumMod val="50000"/>
                  </a:schemeClr>
                </a:solidFill>
                <a:latin typeface="Sofia Pro Light" pitchFamily="2" charset="77"/>
              </a:rPr>
              <a:t> app icon</a:t>
            </a:r>
          </a:p>
        </p:txBody>
      </p:sp>
      <p:sp>
        <p:nvSpPr>
          <p:cNvPr id="13" name="Text Placeholder 2">
            <a:extLst>
              <a:ext uri="{FF2B5EF4-FFF2-40B4-BE49-F238E27FC236}">
                <a16:creationId xmlns:a16="http://schemas.microsoft.com/office/drawing/2014/main" id="{14CB4BEA-318D-C645-B546-9FAE370A7CB8}"/>
              </a:ext>
            </a:extLst>
          </p:cNvPr>
          <p:cNvSpPr txBox="1">
            <a:spLocks/>
          </p:cNvSpPr>
          <p:nvPr/>
        </p:nvSpPr>
        <p:spPr>
          <a:xfrm>
            <a:off x="5591903" y="5192754"/>
            <a:ext cx="1321351" cy="517175"/>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200" spc="0">
                <a:solidFill>
                  <a:schemeClr val="bg1">
                    <a:lumMod val="50000"/>
                  </a:schemeClr>
                </a:solidFill>
                <a:latin typeface="Sofia Pro Light" pitchFamily="2" charset="77"/>
              </a:rPr>
              <a:t>Minimum size</a:t>
            </a:r>
          </a:p>
        </p:txBody>
      </p:sp>
      <p:sp>
        <p:nvSpPr>
          <p:cNvPr id="14" name="Text Placeholder 2">
            <a:extLst>
              <a:ext uri="{FF2B5EF4-FFF2-40B4-BE49-F238E27FC236}">
                <a16:creationId xmlns:a16="http://schemas.microsoft.com/office/drawing/2014/main" id="{E744B4FF-7DD7-7B46-8668-82742C44EB5B}"/>
              </a:ext>
            </a:extLst>
          </p:cNvPr>
          <p:cNvSpPr txBox="1">
            <a:spLocks/>
          </p:cNvSpPr>
          <p:nvPr/>
        </p:nvSpPr>
        <p:spPr>
          <a:xfrm>
            <a:off x="7135567" y="5192754"/>
            <a:ext cx="2147261" cy="517175"/>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200" spc="0">
                <a:solidFill>
                  <a:schemeClr val="bg1">
                    <a:lumMod val="50000"/>
                  </a:schemeClr>
                </a:solidFill>
                <a:latin typeface="Sofia Pro Light" pitchFamily="2" charset="77"/>
              </a:rPr>
              <a:t>Protection zone</a:t>
            </a:r>
          </a:p>
        </p:txBody>
      </p:sp>
      <p:sp>
        <p:nvSpPr>
          <p:cNvPr id="16" name="Text Placeholder 2">
            <a:extLst>
              <a:ext uri="{FF2B5EF4-FFF2-40B4-BE49-F238E27FC236}">
                <a16:creationId xmlns:a16="http://schemas.microsoft.com/office/drawing/2014/main" id="{90045902-AEA6-3440-9923-28F5B6D45460}"/>
              </a:ext>
            </a:extLst>
          </p:cNvPr>
          <p:cNvSpPr txBox="1">
            <a:spLocks/>
          </p:cNvSpPr>
          <p:nvPr/>
        </p:nvSpPr>
        <p:spPr>
          <a:xfrm>
            <a:off x="3173168" y="3078819"/>
            <a:ext cx="2418736" cy="517175"/>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200" spc="0">
                <a:solidFill>
                  <a:schemeClr val="bg1">
                    <a:lumMod val="50000"/>
                  </a:schemeClr>
                </a:solidFill>
                <a:latin typeface="Sofia Pro Light" pitchFamily="2" charset="77"/>
              </a:rPr>
              <a:t>Horizontal Payconiq logo</a:t>
            </a:r>
          </a:p>
        </p:txBody>
      </p:sp>
      <p:sp>
        <p:nvSpPr>
          <p:cNvPr id="17" name="Text Placeholder 2">
            <a:extLst>
              <a:ext uri="{FF2B5EF4-FFF2-40B4-BE49-F238E27FC236}">
                <a16:creationId xmlns:a16="http://schemas.microsoft.com/office/drawing/2014/main" id="{AC949F1C-D819-9342-B29C-F5B68583FABB}"/>
              </a:ext>
            </a:extLst>
          </p:cNvPr>
          <p:cNvSpPr txBox="1">
            <a:spLocks/>
          </p:cNvSpPr>
          <p:nvPr/>
        </p:nvSpPr>
        <p:spPr>
          <a:xfrm>
            <a:off x="7263182" y="3078819"/>
            <a:ext cx="1445343" cy="517175"/>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200" spc="0">
                <a:solidFill>
                  <a:schemeClr val="bg1">
                    <a:lumMod val="50000"/>
                  </a:schemeClr>
                </a:solidFill>
                <a:latin typeface="Sofia Pro Light" pitchFamily="2" charset="77"/>
              </a:rPr>
              <a:t>Minimum size</a:t>
            </a:r>
          </a:p>
        </p:txBody>
      </p:sp>
    </p:spTree>
    <p:extLst>
      <p:ext uri="{BB962C8B-B14F-4D97-AF65-F5344CB8AC3E}">
        <p14:creationId xmlns:p14="http://schemas.microsoft.com/office/powerpoint/2010/main" val="1156336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72A241-1FE9-AF44-A347-B75BEF57DFA5}"/>
              </a:ext>
            </a:extLst>
          </p:cNvPr>
          <p:cNvSpPr txBox="1">
            <a:spLocks/>
          </p:cNvSpPr>
          <p:nvPr/>
        </p:nvSpPr>
        <p:spPr>
          <a:xfrm>
            <a:off x="841745" y="497177"/>
            <a:ext cx="5254255" cy="530340"/>
          </a:xfrm>
          <a:prstGeom prst="rect">
            <a:avLst/>
          </a:prstGeom>
        </p:spPr>
        <p:txBody>
          <a:bodyPr vert="horz" lIns="91421" tIns="45710" rIns="91421" bIns="45710" rtlCol="0" anchor="b" anchorCtr="0">
            <a:normAutofit/>
          </a:bodyPr>
          <a:lstStyle>
            <a:lvl1pPr marL="0" indent="0" algn="l" defTabSz="609423" rtl="0" eaLnBrk="1" latinLnBrk="0" hangingPunct="1">
              <a:spcBef>
                <a:spcPct val="0"/>
              </a:spcBef>
              <a:buFont typeface="Arial" charset="0"/>
              <a:buNone/>
              <a:defRPr lang="en-US" sz="4000" b="0" i="0" kern="1200" cap="none" spc="-100" baseline="0" dirty="0">
                <a:solidFill>
                  <a:srgbClr val="292728"/>
                </a:solidFill>
                <a:latin typeface="Boondoggle-Montserrat" charset="0"/>
                <a:ea typeface="Boondoggle-Montserrat" charset="0"/>
                <a:cs typeface="Boondoggle-Montserrat" charset="0"/>
              </a:defRPr>
            </a:lvl1pPr>
          </a:lstStyle>
          <a:p>
            <a:r>
              <a:rPr lang="nl-BE" sz="2000" b="1" spc="0">
                <a:solidFill>
                  <a:srgbClr val="FF4785"/>
                </a:solidFill>
                <a:latin typeface="Sofia Pro" pitchFamily="2" charset="77"/>
              </a:rPr>
              <a:t>USE AMONG OTHER ACCEPTANCE MARKS</a:t>
            </a:r>
            <a:endParaRPr lang="nl-BE" sz="2000" b="1" spc="0">
              <a:latin typeface="Sofia Pro" pitchFamily="2" charset="77"/>
            </a:endParaRPr>
          </a:p>
        </p:txBody>
      </p:sp>
      <p:sp>
        <p:nvSpPr>
          <p:cNvPr id="5" name="Rectangle 4">
            <a:extLst>
              <a:ext uri="{FF2B5EF4-FFF2-40B4-BE49-F238E27FC236}">
                <a16:creationId xmlns:a16="http://schemas.microsoft.com/office/drawing/2014/main" id="{4FD0BB5E-E53D-EB4C-86BF-54E878CF11DC}"/>
              </a:ext>
            </a:extLst>
          </p:cNvPr>
          <p:cNvSpPr/>
          <p:nvPr/>
        </p:nvSpPr>
        <p:spPr>
          <a:xfrm>
            <a:off x="0" y="0"/>
            <a:ext cx="12192000" cy="6858000"/>
          </a:xfrm>
          <a:prstGeom prst="rect">
            <a:avLst/>
          </a:prstGeom>
          <a:ln w="139700" cap="sq" cmpd="sng">
            <a:solidFill>
              <a:schemeClr val="bg1">
                <a:lumMod val="85000"/>
              </a:schemeClr>
            </a:solidFill>
            <a:prstDash val="solid"/>
            <a:miter lim="800000"/>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cxnSp>
        <p:nvCxnSpPr>
          <p:cNvPr id="6" name="Straight Connector 5">
            <a:extLst>
              <a:ext uri="{FF2B5EF4-FFF2-40B4-BE49-F238E27FC236}">
                <a16:creationId xmlns:a16="http://schemas.microsoft.com/office/drawing/2014/main" id="{399194BC-AF32-4041-816D-11B00F8C4377}"/>
              </a:ext>
            </a:extLst>
          </p:cNvPr>
          <p:cNvCxnSpPr>
            <a:cxnSpLocks/>
          </p:cNvCxnSpPr>
          <p:nvPr/>
        </p:nvCxnSpPr>
        <p:spPr>
          <a:xfrm>
            <a:off x="928688" y="1091382"/>
            <a:ext cx="4959156" cy="0"/>
          </a:xfrm>
          <a:prstGeom prst="line">
            <a:avLst/>
          </a:prstGeom>
          <a:ln w="38100" cmpd="sng">
            <a:solidFill>
              <a:srgbClr val="0B2265"/>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6FA501F6-E905-1640-BA84-E626CAAD6141}"/>
              </a:ext>
            </a:extLst>
          </p:cNvPr>
          <p:cNvSpPr/>
          <p:nvPr/>
        </p:nvSpPr>
        <p:spPr>
          <a:xfrm>
            <a:off x="12042775" y="5603875"/>
            <a:ext cx="79375" cy="322263"/>
          </a:xfrm>
          <a:prstGeom prst="rect">
            <a:avLst/>
          </a:prstGeom>
          <a:solidFill>
            <a:srgbClr val="FF4785"/>
          </a:solidFill>
          <a:ln w="28575" cmpd="sng">
            <a:no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8" name="TextBox 7">
            <a:extLst>
              <a:ext uri="{FF2B5EF4-FFF2-40B4-BE49-F238E27FC236}">
                <a16:creationId xmlns:a16="http://schemas.microsoft.com/office/drawing/2014/main" id="{154EB934-65FB-4640-9BF3-F4D9A9023805}"/>
              </a:ext>
            </a:extLst>
          </p:cNvPr>
          <p:cNvSpPr txBox="1"/>
          <p:nvPr/>
        </p:nvSpPr>
        <p:spPr>
          <a:xfrm>
            <a:off x="11244263" y="5699443"/>
            <a:ext cx="798512" cy="390720"/>
          </a:xfrm>
          <a:prstGeom prst="rect">
            <a:avLst/>
          </a:prstGeom>
        </p:spPr>
        <p:txBody>
          <a:bodyPr vert="horz" wrap="square" lIns="91421" tIns="45710" rIns="91421" bIns="45710" rtlCol="0" anchor="t" anchorCtr="0">
            <a:noAutofit/>
          </a:bodyPr>
          <a:lstStyle/>
          <a:p>
            <a:pPr algn="r">
              <a:spcBef>
                <a:spcPct val="20000"/>
              </a:spcBef>
            </a:pPr>
            <a:r>
              <a:rPr lang="nl-NL" sz="1500" b="1" spc="80">
                <a:solidFill>
                  <a:schemeClr val="bg1">
                    <a:lumMod val="65000"/>
                  </a:schemeClr>
                </a:solidFill>
                <a:latin typeface="Sofia Pro" pitchFamily="2" charset="77"/>
                <a:ea typeface="Assistant" charset="0"/>
                <a:cs typeface="Assistant" charset="0"/>
              </a:rPr>
              <a:t>9</a:t>
            </a:r>
          </a:p>
        </p:txBody>
      </p:sp>
      <p:sp>
        <p:nvSpPr>
          <p:cNvPr id="11" name="Text Placeholder 2">
            <a:extLst>
              <a:ext uri="{FF2B5EF4-FFF2-40B4-BE49-F238E27FC236}">
                <a16:creationId xmlns:a16="http://schemas.microsoft.com/office/drawing/2014/main" id="{4462D655-9856-1B4A-B16B-504E6648C3E8}"/>
              </a:ext>
            </a:extLst>
          </p:cNvPr>
          <p:cNvSpPr>
            <a:spLocks noGrp="1"/>
          </p:cNvSpPr>
          <p:nvPr>
            <p:ph type="body" sz="quarter" idx="13"/>
          </p:nvPr>
        </p:nvSpPr>
        <p:spPr>
          <a:xfrm>
            <a:off x="831913" y="1376048"/>
            <a:ext cx="10412350" cy="659227"/>
          </a:xfrm>
        </p:spPr>
        <p:txBody>
          <a:bodyPr/>
          <a:lstStyle/>
          <a:p>
            <a:pPr marL="0" indent="0">
              <a:buNone/>
            </a:pPr>
            <a:r>
              <a:rPr lang="en-US" sz="1800" spc="0">
                <a:solidFill>
                  <a:schemeClr val="bg1">
                    <a:lumMod val="50000"/>
                  </a:schemeClr>
                </a:solidFill>
                <a:latin typeface="Sofia Pro Light" pitchFamily="2" charset="77"/>
              </a:rPr>
              <a:t>Since Payconiq is the number one mobile payment brand in Belgium, we always position the logo first in the list.</a:t>
            </a:r>
          </a:p>
        </p:txBody>
      </p:sp>
      <p:sp>
        <p:nvSpPr>
          <p:cNvPr id="18" name="Text Placeholder 2">
            <a:extLst>
              <a:ext uri="{FF2B5EF4-FFF2-40B4-BE49-F238E27FC236}">
                <a16:creationId xmlns:a16="http://schemas.microsoft.com/office/drawing/2014/main" id="{F9CFB265-CE50-9542-80FB-989CB87112AE}"/>
              </a:ext>
            </a:extLst>
          </p:cNvPr>
          <p:cNvSpPr txBox="1">
            <a:spLocks/>
          </p:cNvSpPr>
          <p:nvPr/>
        </p:nvSpPr>
        <p:spPr>
          <a:xfrm>
            <a:off x="3909410" y="5469805"/>
            <a:ext cx="2717532" cy="590401"/>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400" spc="0">
                <a:solidFill>
                  <a:schemeClr val="bg1">
                    <a:lumMod val="50000"/>
                  </a:schemeClr>
                </a:solidFill>
                <a:latin typeface="Sofia Pro Light" pitchFamily="2" charset="77"/>
              </a:rPr>
              <a:t>Use the vertical logo when the </a:t>
            </a:r>
          </a:p>
          <a:p>
            <a:pPr marL="0" indent="0">
              <a:buNone/>
            </a:pPr>
            <a:r>
              <a:rPr lang="en-US" sz="1400" spc="0">
                <a:solidFill>
                  <a:schemeClr val="bg1">
                    <a:lumMod val="50000"/>
                  </a:schemeClr>
                </a:solidFill>
                <a:latin typeface="Sofia Pro Light" pitchFamily="2" charset="77"/>
              </a:rPr>
              <a:t>available width is limited.</a:t>
            </a:r>
          </a:p>
        </p:txBody>
      </p:sp>
      <p:sp>
        <p:nvSpPr>
          <p:cNvPr id="19" name="Text Placeholder 2">
            <a:extLst>
              <a:ext uri="{FF2B5EF4-FFF2-40B4-BE49-F238E27FC236}">
                <a16:creationId xmlns:a16="http://schemas.microsoft.com/office/drawing/2014/main" id="{997CF8C7-A11E-B847-8EB9-34E07AD179EB}"/>
              </a:ext>
            </a:extLst>
          </p:cNvPr>
          <p:cNvSpPr txBox="1">
            <a:spLocks/>
          </p:cNvSpPr>
          <p:nvPr/>
        </p:nvSpPr>
        <p:spPr>
          <a:xfrm>
            <a:off x="5561229" y="4582243"/>
            <a:ext cx="4792139" cy="590401"/>
          </a:xfrm>
          <a:prstGeom prst="rect">
            <a:avLst/>
          </a:prstGeom>
        </p:spPr>
        <p:txBody>
          <a:bodyPr vert="horz" lIns="91421" tIns="45710" rIns="91421" bIns="45710" rtlCol="0">
            <a:noAutofit/>
          </a:bodyPr>
          <a:lstStyle>
            <a:lvl1pPr marL="457067" indent="-457067" algn="l" defTabSz="609423" rtl="0" eaLnBrk="1" latinLnBrk="0" hangingPunct="1">
              <a:spcBef>
                <a:spcPct val="20000"/>
              </a:spcBef>
              <a:buFont typeface="Arial"/>
              <a:buChar char="•"/>
              <a:defRPr lang="en-US" sz="2400" b="0" i="0" kern="1200" spc="80" baseline="0" smtClean="0">
                <a:solidFill>
                  <a:srgbClr val="292728"/>
                </a:solidFill>
                <a:latin typeface="Assistant" charset="0"/>
                <a:ea typeface="Assistant" charset="0"/>
                <a:cs typeface="Assistant" charset="0"/>
              </a:defRPr>
            </a:lvl1pPr>
            <a:lvl2pPr marL="990314" indent="-380890"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2pPr>
            <a:lvl3pPr marL="1523561"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3pPr>
            <a:lvl4pPr marL="2132984" indent="-304711" algn="l" defTabSz="609423" rtl="0" eaLnBrk="1" latinLnBrk="0" hangingPunct="1">
              <a:spcBef>
                <a:spcPct val="20000"/>
              </a:spcBef>
              <a:buFont typeface="Arial"/>
              <a:buChar char="–"/>
              <a:defRPr lang="en-US" sz="2000" b="0" i="0" kern="1200" spc="80" baseline="0" smtClean="0">
                <a:solidFill>
                  <a:srgbClr val="292728"/>
                </a:solidFill>
                <a:latin typeface="Assistant" charset="0"/>
                <a:ea typeface="Assistant" charset="0"/>
                <a:cs typeface="Assistant" charset="0"/>
              </a:defRPr>
            </a:lvl4pPr>
            <a:lvl5pPr marL="2742409" indent="-304711" algn="l" defTabSz="609423" rtl="0" eaLnBrk="1" latinLnBrk="0" hangingPunct="1">
              <a:spcBef>
                <a:spcPct val="20000"/>
              </a:spcBef>
              <a:buFont typeface="Arial"/>
              <a:buChar char="»"/>
              <a:defRPr lang="en-US" sz="2000" b="0" i="0" kern="1200" spc="80" baseline="0" dirty="0">
                <a:solidFill>
                  <a:srgbClr val="292728"/>
                </a:solidFill>
                <a:latin typeface="Assistant" charset="0"/>
                <a:ea typeface="Assistant" charset="0"/>
                <a:cs typeface="Assistant" charset="0"/>
              </a:defRPr>
            </a:lvl5pPr>
            <a:lvl6pPr marL="3351831" indent="-304711" algn="l" defTabSz="609423" rtl="0" eaLnBrk="1" latinLnBrk="0" hangingPunct="1">
              <a:spcBef>
                <a:spcPct val="20000"/>
              </a:spcBef>
              <a:buFont typeface="Arial"/>
              <a:buChar char="•"/>
              <a:defRPr sz="2667" kern="1200">
                <a:solidFill>
                  <a:schemeClr val="tx1"/>
                </a:solidFill>
                <a:latin typeface="+mn-lt"/>
                <a:ea typeface="+mn-ea"/>
                <a:cs typeface="+mn-cs"/>
              </a:defRPr>
            </a:lvl6pPr>
            <a:lvl7pPr marL="3961256" indent="-304711" algn="l" defTabSz="609423" rtl="0" eaLnBrk="1" latinLnBrk="0" hangingPunct="1">
              <a:spcBef>
                <a:spcPct val="20000"/>
              </a:spcBef>
              <a:buFont typeface="Arial"/>
              <a:buChar char="•"/>
              <a:defRPr sz="2667" kern="1200">
                <a:solidFill>
                  <a:schemeClr val="tx1"/>
                </a:solidFill>
                <a:latin typeface="+mn-lt"/>
                <a:ea typeface="+mn-ea"/>
                <a:cs typeface="+mn-cs"/>
              </a:defRPr>
            </a:lvl7pPr>
            <a:lvl8pPr marL="4570678" indent="-304711" algn="l" defTabSz="609423" rtl="0" eaLnBrk="1" latinLnBrk="0" hangingPunct="1">
              <a:spcBef>
                <a:spcPct val="20000"/>
              </a:spcBef>
              <a:buFont typeface="Arial"/>
              <a:buChar char="•"/>
              <a:defRPr sz="2667" kern="1200">
                <a:solidFill>
                  <a:schemeClr val="tx1"/>
                </a:solidFill>
                <a:latin typeface="+mn-lt"/>
                <a:ea typeface="+mn-ea"/>
                <a:cs typeface="+mn-cs"/>
              </a:defRPr>
            </a:lvl8pPr>
            <a:lvl9pPr marL="5180102" indent="-304711" algn="l" defTabSz="609423"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400" spc="0">
                <a:solidFill>
                  <a:schemeClr val="bg1">
                    <a:lumMod val="50000"/>
                  </a:schemeClr>
                </a:solidFill>
                <a:latin typeface="Sofia Pro Light" pitchFamily="2" charset="77"/>
              </a:rPr>
              <a:t>When both the Payconiq logo and the Bancontact logo </a:t>
            </a:r>
          </a:p>
          <a:p>
            <a:pPr marL="0" indent="0">
              <a:buNone/>
            </a:pPr>
            <a:r>
              <a:rPr lang="en-US" sz="1400" spc="0">
                <a:solidFill>
                  <a:schemeClr val="bg1">
                    <a:lumMod val="50000"/>
                  </a:schemeClr>
                </a:solidFill>
                <a:latin typeface="Sofia Pro Light" pitchFamily="2" charset="77"/>
              </a:rPr>
              <a:t>are used, they are preferably placed together.</a:t>
            </a:r>
          </a:p>
        </p:txBody>
      </p:sp>
      <p:cxnSp>
        <p:nvCxnSpPr>
          <p:cNvPr id="21" name="Straight Connector 20">
            <a:extLst>
              <a:ext uri="{FF2B5EF4-FFF2-40B4-BE49-F238E27FC236}">
                <a16:creationId xmlns:a16="http://schemas.microsoft.com/office/drawing/2014/main" id="{EFDBA679-1417-FD46-A6F6-7BE30E15AA3B}"/>
              </a:ext>
            </a:extLst>
          </p:cNvPr>
          <p:cNvCxnSpPr>
            <a:cxnSpLocks/>
          </p:cNvCxnSpPr>
          <p:nvPr/>
        </p:nvCxnSpPr>
        <p:spPr>
          <a:xfrm>
            <a:off x="4532671" y="3696929"/>
            <a:ext cx="0" cy="1661652"/>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0A71CC4-635F-0047-89E4-ADA90CC60632}"/>
              </a:ext>
            </a:extLst>
          </p:cNvPr>
          <p:cNvCxnSpPr>
            <a:cxnSpLocks/>
          </p:cNvCxnSpPr>
          <p:nvPr/>
        </p:nvCxnSpPr>
        <p:spPr>
          <a:xfrm>
            <a:off x="6125497" y="3696929"/>
            <a:ext cx="0" cy="830826"/>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CF728ADA-0FD0-05B3-188B-E08CF36C4BAA}"/>
              </a:ext>
            </a:extLst>
          </p:cNvPr>
          <p:cNvPicPr>
            <a:picLocks noChangeAspect="1"/>
          </p:cNvPicPr>
          <p:nvPr/>
        </p:nvPicPr>
        <p:blipFill>
          <a:blip r:embed="rId3"/>
          <a:stretch>
            <a:fillRect/>
          </a:stretch>
        </p:blipFill>
        <p:spPr>
          <a:xfrm>
            <a:off x="5328989" y="2646611"/>
            <a:ext cx="1534022" cy="1165471"/>
          </a:xfrm>
          <a:prstGeom prst="rect">
            <a:avLst/>
          </a:prstGeom>
        </p:spPr>
      </p:pic>
      <p:pic>
        <p:nvPicPr>
          <p:cNvPr id="14" name="Picture 13" descr="Diagram, venn diagram&#10;&#10;Description automatically generated">
            <a:extLst>
              <a:ext uri="{FF2B5EF4-FFF2-40B4-BE49-F238E27FC236}">
                <a16:creationId xmlns:a16="http://schemas.microsoft.com/office/drawing/2014/main" id="{1C9283FD-CFD8-C5EC-DC24-898051AE10CC}"/>
              </a:ext>
            </a:extLst>
          </p:cNvPr>
          <p:cNvPicPr>
            <a:picLocks noChangeAspect="1"/>
          </p:cNvPicPr>
          <p:nvPr/>
        </p:nvPicPr>
        <p:blipFill>
          <a:blip r:embed="rId4">
            <a:alphaModFix amt="30000"/>
          </a:blip>
          <a:stretch>
            <a:fillRect/>
          </a:stretch>
        </p:blipFill>
        <p:spPr>
          <a:xfrm>
            <a:off x="7317173" y="2930963"/>
            <a:ext cx="765410" cy="595489"/>
          </a:xfrm>
          <a:prstGeom prst="rect">
            <a:avLst/>
          </a:prstGeom>
        </p:spPr>
      </p:pic>
      <p:pic>
        <p:nvPicPr>
          <p:cNvPr id="15" name="Picture 14" descr="Logo, company name&#10;&#10;Description automatically generated">
            <a:extLst>
              <a:ext uri="{FF2B5EF4-FFF2-40B4-BE49-F238E27FC236}">
                <a16:creationId xmlns:a16="http://schemas.microsoft.com/office/drawing/2014/main" id="{9C84507F-FF43-E349-2500-9AA38D23CC84}"/>
              </a:ext>
            </a:extLst>
          </p:cNvPr>
          <p:cNvPicPr>
            <a:picLocks noChangeAspect="1"/>
          </p:cNvPicPr>
          <p:nvPr/>
        </p:nvPicPr>
        <p:blipFill>
          <a:blip r:embed="rId5"/>
          <a:stretch>
            <a:fillRect/>
          </a:stretch>
        </p:blipFill>
        <p:spPr>
          <a:xfrm>
            <a:off x="3761294" y="2685971"/>
            <a:ext cx="1550504" cy="1093914"/>
          </a:xfrm>
          <a:prstGeom prst="rect">
            <a:avLst/>
          </a:prstGeom>
        </p:spPr>
      </p:pic>
      <p:cxnSp>
        <p:nvCxnSpPr>
          <p:cNvPr id="16" name="Straight Connector 15">
            <a:extLst>
              <a:ext uri="{FF2B5EF4-FFF2-40B4-BE49-F238E27FC236}">
                <a16:creationId xmlns:a16="http://schemas.microsoft.com/office/drawing/2014/main" id="{1B48CF0B-9CF4-3542-BADD-CC7F58896357}"/>
              </a:ext>
            </a:extLst>
          </p:cNvPr>
          <p:cNvCxnSpPr>
            <a:cxnSpLocks/>
          </p:cNvCxnSpPr>
          <p:nvPr/>
        </p:nvCxnSpPr>
        <p:spPr>
          <a:xfrm flipV="1">
            <a:off x="3065008" y="3525520"/>
            <a:ext cx="6042932" cy="273"/>
          </a:xfrm>
          <a:prstGeom prst="line">
            <a:avLst/>
          </a:prstGeom>
          <a:ln w="1270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DCE8700-4438-764B-B3C4-3BDB87A7CDD7}"/>
              </a:ext>
            </a:extLst>
          </p:cNvPr>
          <p:cNvCxnSpPr>
            <a:cxnSpLocks/>
          </p:cNvCxnSpPr>
          <p:nvPr/>
        </p:nvCxnSpPr>
        <p:spPr>
          <a:xfrm flipV="1">
            <a:off x="3074534" y="2933159"/>
            <a:ext cx="6042932" cy="273"/>
          </a:xfrm>
          <a:prstGeom prst="line">
            <a:avLst/>
          </a:prstGeom>
          <a:ln w="1270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5580703"/>
      </p:ext>
    </p:extLst>
  </p:cSld>
  <p:clrMapOvr>
    <a:masterClrMapping/>
  </p:clrMapOvr>
</p:sld>
</file>

<file path=ppt/theme/theme1.xml><?xml version="1.0" encoding="utf-8"?>
<a:theme xmlns:a="http://schemas.openxmlformats.org/drawingml/2006/main" name="BDG_Presentation-Toolbox">
  <a:themeElements>
    <a:clrScheme name="boondoggle">
      <a:dk1>
        <a:srgbClr val="292728"/>
      </a:dk1>
      <a:lt1>
        <a:srgbClr val="FFFFFF"/>
      </a:lt1>
      <a:dk2>
        <a:srgbClr val="324547"/>
      </a:dk2>
      <a:lt2>
        <a:srgbClr val="F2F2F2"/>
      </a:lt2>
      <a:accent1>
        <a:srgbClr val="85D4E6"/>
      </a:accent1>
      <a:accent2>
        <a:srgbClr val="4E8495"/>
      </a:accent2>
      <a:accent3>
        <a:srgbClr val="D64000"/>
      </a:accent3>
      <a:accent4>
        <a:srgbClr val="39BA9B"/>
      </a:accent4>
      <a:accent5>
        <a:srgbClr val="E2CA0B"/>
      </a:accent5>
      <a:accent6>
        <a:srgbClr val="634FC7"/>
      </a:accent6>
      <a:hlink>
        <a:srgbClr val="292728"/>
      </a:hlink>
      <a:folHlink>
        <a:srgbClr val="292728"/>
      </a:folHlink>
    </a:clrScheme>
    <a:fontScheme name="Calibri Light-Constantia">
      <a:majorFont>
        <a:latin typeface="Boondoggle-Montserra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ssistant"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cmpd="sng">
          <a:solidFill>
            <a:schemeClr val="accent1"/>
          </a:solidFill>
          <a:headEnd type="none"/>
          <a:tailEnd type="triangle" w="lg" len="lg"/>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28575" cmpd="sng">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21" tIns="45710" rIns="91421" bIns="45710" rtlCol="0" anchor="t" anchorCtr="0">
        <a:noAutofit/>
      </a:bodyPr>
      <a:lstStyle>
        <a:defPPr>
          <a:spcBef>
            <a:spcPct val="20000"/>
          </a:spcBef>
          <a:defRPr sz="2000" spc="80" dirty="0">
            <a:latin typeface="Assistant" charset="0"/>
            <a:ea typeface="Assistant" charset="0"/>
            <a:cs typeface="Assistant" charset="0"/>
          </a:defRPr>
        </a:defPPr>
      </a:lstStyle>
    </a:txDef>
  </a:objectDefaults>
  <a:extraClrSchemeLst/>
  <a:extLst>
    <a:ext uri="{05A4C25C-085E-4340-85A3-A5531E510DB2}">
      <thm15:themeFamily xmlns:thm15="http://schemas.microsoft.com/office/thememl/2012/main" name="BDG_Presentation-Toolbox" id="{04D6D2B9-19B1-2548-A01B-C04443858D97}" vid="{A8C84009-F986-6949-A602-F7A7E8B6ED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b700863-6c48-4352-ae9b-61ad022eba75" xsi:nil="true"/>
    <lcf76f155ced4ddcb4097134ff3c332f xmlns="c5df1ae4-1171-44fe-87f2-2a799a36569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3F5E86DF7D38438C9FC1D7EEA0B542" ma:contentTypeVersion="16" ma:contentTypeDescription="Een nieuw document maken." ma:contentTypeScope="" ma:versionID="ff074d51484618494c59cd36f855094e">
  <xsd:schema xmlns:xsd="http://www.w3.org/2001/XMLSchema" xmlns:xs="http://www.w3.org/2001/XMLSchema" xmlns:p="http://schemas.microsoft.com/office/2006/metadata/properties" xmlns:ns2="c5df1ae4-1171-44fe-87f2-2a799a36569b" xmlns:ns3="7b700863-6c48-4352-ae9b-61ad022eba75" targetNamespace="http://schemas.microsoft.com/office/2006/metadata/properties" ma:root="true" ma:fieldsID="a4b4e4fb62992748d5b82b03b52ea54b" ns2:_="" ns3:_="">
    <xsd:import namespace="c5df1ae4-1171-44fe-87f2-2a799a36569b"/>
    <xsd:import namespace="7b700863-6c48-4352-ae9b-61ad022eba7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df1ae4-1171-44fe-87f2-2a799a3656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63ab4c0e-b182-485b-8622-f4c3d62243d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b700863-6c48-4352-ae9b-61ad022eba75"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51aaade2-8266-46b6-a267-3f907aefa182}" ma:internalName="TaxCatchAll" ma:showField="CatchAllData" ma:web="7b700863-6c48-4352-ae9b-61ad022eba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0C75D3-EFA0-4985-BD69-FBAEC7DCD394}">
  <ds:schemaRefs>
    <ds:schemaRef ds:uri="http://schemas.microsoft.com/sharepoint/v3/contenttype/forms"/>
  </ds:schemaRefs>
</ds:datastoreItem>
</file>

<file path=customXml/itemProps2.xml><?xml version="1.0" encoding="utf-8"?>
<ds:datastoreItem xmlns:ds="http://schemas.openxmlformats.org/officeDocument/2006/customXml" ds:itemID="{FE0867F5-8CAB-42AF-80DB-66E2E8AD8AE7}">
  <ds:schemaRefs>
    <ds:schemaRef ds:uri="7b700863-6c48-4352-ae9b-61ad022eba75"/>
    <ds:schemaRef ds:uri="c5df1ae4-1171-44fe-87f2-2a799a36569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35ECE7C-2483-448F-BC5D-712A43A074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df1ae4-1171-44fe-87f2-2a799a36569b"/>
    <ds:schemaRef ds:uri="7b700863-6c48-4352-ae9b-61ad022eba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BDG_Presentation_Theme</Template>
  <TotalTime>0</TotalTime>
  <Words>3412</Words>
  <Application>Microsoft Macintosh PowerPoint</Application>
  <PresentationFormat>Widescreen</PresentationFormat>
  <Paragraphs>392</Paragraphs>
  <Slides>49</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Arial</vt:lpstr>
      <vt:lpstr>Assistant</vt:lpstr>
      <vt:lpstr>Assistant Regular</vt:lpstr>
      <vt:lpstr>Boondoggle-Montserrat</vt:lpstr>
      <vt:lpstr>Montserrat</vt:lpstr>
      <vt:lpstr>Sofia Pro</vt:lpstr>
      <vt:lpstr>Sofia Pro Black</vt:lpstr>
      <vt:lpstr>Sofia Pro Light</vt:lpstr>
      <vt:lpstr>Sofia Pro Medium</vt:lpstr>
      <vt:lpstr>Sofia Pro Regular</vt:lpstr>
      <vt:lpstr>BDG_Presentation-Toolbox</vt:lpstr>
      <vt:lpstr>Payconiq’s toolkit  for charities</vt:lpstr>
      <vt:lpstr>PowerPoint Presentation</vt:lpstr>
      <vt:lpstr>PowerPoint Presentation</vt:lpstr>
      <vt:lpstr>PowerPoint Presentation</vt:lpstr>
      <vt:lpstr> </vt:lpstr>
      <vt:lpstr>COLORS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Ready for the future of donating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our presentation toolbox</dc:title>
  <dc:creator>Microsoft Office User</dc:creator>
  <cp:lastModifiedBy>Marie-Isabelle de Potter</cp:lastModifiedBy>
  <cp:revision>36</cp:revision>
  <cp:lastPrinted>2016-04-11T16:59:08Z</cp:lastPrinted>
  <dcterms:created xsi:type="dcterms:W3CDTF">2019-02-27T16:28:33Z</dcterms:created>
  <dcterms:modified xsi:type="dcterms:W3CDTF">2023-01-18T05:15:04Z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0x010100DE3F5E86DF7D38438C9FC1D7EEA0B542</vt:lpwstr>
  </property>
  <property fmtid="{D5CDD505-2E9C-101B-9397-08002B2CF9AE}" pid="3" name="MediaServiceImageTags">
    <vt:lpwstr/>
  </property>
</Properties>
</file>